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27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118110"/>
            <a:ext cx="12074525" cy="685800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5940425" y="1958340"/>
            <a:ext cx="5989955" cy="12052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6000" b="1" i="0" dirty="0">
                <a:solidFill>
                  <a:srgbClr val="2A929A"/>
                </a:solidFill>
                <a:latin typeface="微软雅黑" panose="020B0503020204020204" charset="-122"/>
                <a:ea typeface="微软雅黑" panose="020B0503020204020204" charset="-122"/>
              </a:rPr>
              <a:t>尊重他人</a:t>
            </a:r>
          </a:p>
        </p:txBody>
      </p:sp>
      <p:sp>
        <p:nvSpPr>
          <p:cNvPr id="5" name="文本2"/>
          <p:cNvSpPr txBox="1"/>
          <p:nvPr/>
        </p:nvSpPr>
        <p:spPr>
          <a:xfrm>
            <a:off x="269240" y="246380"/>
            <a:ext cx="6830060" cy="589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0" i="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</a:rPr>
              <a:t>人教版道德与法治八年级上册第二单元第四课第一框</a:t>
            </a:r>
          </a:p>
        </p:txBody>
      </p:sp>
      <p:sp>
        <p:nvSpPr>
          <p:cNvPr id="6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548" y="246383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6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500" y="502920"/>
            <a:ext cx="7256780" cy="813765"/>
            <a:chOff x="0" y="0"/>
            <a:chExt cx="7256780" cy="813765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4925"/>
              <a:ext cx="514985" cy="619125"/>
            </a:xfrm>
            <a:prstGeom prst="rect">
              <a:avLst/>
            </a:prstGeom>
          </p:spPr>
        </p:pic>
        <p:sp>
          <p:nvSpPr>
            <p:cNvPr id="8" name="文本7"/>
            <p:cNvSpPr txBox="1"/>
            <p:nvPr/>
          </p:nvSpPr>
          <p:spPr>
            <a:xfrm>
              <a:off x="744855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议题二：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尊重，是和谐生活的前提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397754" y="1457401"/>
            <a:ext cx="5981700" cy="5927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议题情境：生活中那些体现尊重修养的瞬间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1939547" y="2069878"/>
            <a:ext cx="8937031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1.分享生活中体现尊重修养的一张照片，并说说背后的故事。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346491" y="2069811"/>
            <a:ext cx="2627202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议题任务：</a:t>
            </a:r>
          </a:p>
        </p:txBody>
      </p:sp>
      <p:sp>
        <p:nvSpPr>
          <p:cNvPr id="12" name="文本4"/>
          <p:cNvSpPr txBox="1"/>
          <p:nvPr/>
        </p:nvSpPr>
        <p:spPr>
          <a:xfrm>
            <a:off x="5781999" y="2907249"/>
            <a:ext cx="59817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2.思考：从社会生活的角度谈谈尊重的意义</a:t>
            </a:r>
          </a:p>
        </p:txBody>
      </p:sp>
      <p:pic>
        <p:nvPicPr>
          <p:cNvPr id="13" name="图片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00" y="2731541"/>
            <a:ext cx="5027505" cy="3779291"/>
          </a:xfrm>
          <a:prstGeom prst="rect">
            <a:avLst/>
          </a:prstGeom>
        </p:spPr>
      </p:pic>
      <p:sp>
        <p:nvSpPr>
          <p:cNvPr id="14" name="文本5"/>
          <p:cNvSpPr txBox="1"/>
          <p:nvPr/>
        </p:nvSpPr>
        <p:spPr>
          <a:xfrm>
            <a:off x="5782085" y="3852558"/>
            <a:ext cx="6132957" cy="50898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1900" b="0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让人际关系更友好、社会生活更和谐、创建文明社会……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548" y="246383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500" y="502920"/>
            <a:ext cx="7256780" cy="813765"/>
            <a:chOff x="0" y="0"/>
            <a:chExt cx="7256780" cy="813765"/>
          </a:xfrm>
        </p:grpSpPr>
        <p:pic>
          <p:nvPicPr>
            <p:cNvPr id="7" name="图片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4925"/>
              <a:ext cx="514985" cy="619125"/>
            </a:xfrm>
            <a:prstGeom prst="rect">
              <a:avLst/>
            </a:prstGeom>
          </p:spPr>
        </p:pic>
        <p:sp>
          <p:nvSpPr>
            <p:cNvPr id="8" name="文本3"/>
            <p:cNvSpPr txBox="1"/>
            <p:nvPr/>
          </p:nvSpPr>
          <p:spPr>
            <a:xfrm>
              <a:off x="744855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议题二：</a:t>
              </a:r>
              <a:r>
                <a:rPr lang="zh-CN" altLang="en-US" sz="3200" b="1" i="0" dirty="0">
                  <a:solidFill>
                    <a:srgbClr val="3F3F3F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尊重，是和谐生活的前提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40474" y="1597714"/>
            <a:ext cx="11151794" cy="312169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议题小结：为什么要尊重他人？</a:t>
            </a:r>
          </a:p>
          <a:p>
            <a:pPr marL="0" algn="l"/>
            <a:r>
              <a:rPr lang="zh-CN" altLang="en-US" sz="22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（2）</a:t>
            </a:r>
            <a:r>
              <a:rPr lang="zh-CN" altLang="en-US" sz="24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对社会而言P43：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6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尊重使社会生活和谐融洽。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6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尊重是维系良好人际关系的前提，是文明社会的特征。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6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尊重可以促进社会进步，提高社会文明程度。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形状2"/>
          <p:cNvSpPr txBox="1"/>
          <p:nvPr/>
        </p:nvSpPr>
        <p:spPr>
          <a:xfrm>
            <a:off x="1362075" y="1907540"/>
            <a:ext cx="9177655" cy="1733550"/>
          </a:xfrm>
          <a:prstGeom prst="rect">
            <a:avLst/>
          </a:prstGeom>
          <a:solidFill>
            <a:srgbClr val="F6F1DB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1"/>
          <p:cNvSpPr txBox="1"/>
          <p:nvPr/>
        </p:nvSpPr>
        <p:spPr>
          <a:xfrm>
            <a:off x="2392680" y="2293620"/>
            <a:ext cx="7299325" cy="8909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议题三：</a:t>
            </a:r>
            <a:r>
              <a:rPr lang="zh-CN" altLang="en-US" sz="3600" b="1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尊重，是社会进步的基石</a:t>
            </a: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825" y="3043555"/>
            <a:ext cx="7229475" cy="3814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22009" y="268100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6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497" y="537505"/>
            <a:ext cx="7282716" cy="813765"/>
            <a:chOff x="0" y="0"/>
            <a:chExt cx="7282716" cy="813765"/>
          </a:xfrm>
        </p:grpSpPr>
        <p:pic>
          <p:nvPicPr>
            <p:cNvPr id="7" name="图片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80"/>
              <a:ext cx="514985" cy="619125"/>
            </a:xfrm>
            <a:prstGeom prst="rect">
              <a:avLst/>
            </a:prstGeom>
          </p:spPr>
        </p:pic>
        <p:sp>
          <p:nvSpPr>
            <p:cNvPr id="8" name="文本7"/>
            <p:cNvSpPr txBox="1"/>
            <p:nvPr/>
          </p:nvSpPr>
          <p:spPr>
            <a:xfrm>
              <a:off x="770791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58314" y="1350350"/>
            <a:ext cx="10525125" cy="8404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生活中那些值得我们尊重的人。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397754" y="2045037"/>
            <a:ext cx="17145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议题任务：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1921221" y="2045037"/>
            <a:ext cx="811530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1.在社会生活中，什么样的人值得我们尊重？说说你的理由</a:t>
            </a:r>
          </a:p>
        </p:txBody>
      </p:sp>
      <p:pic>
        <p:nvPicPr>
          <p:cNvPr id="12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73" y="2720940"/>
            <a:ext cx="5423106" cy="3362325"/>
          </a:xfrm>
          <a:prstGeom prst="rect">
            <a:avLst/>
          </a:prstGeom>
        </p:spPr>
      </p:pic>
      <p:sp>
        <p:nvSpPr>
          <p:cNvPr id="13" name="文本4"/>
          <p:cNvSpPr txBox="1"/>
          <p:nvPr/>
        </p:nvSpPr>
        <p:spPr>
          <a:xfrm>
            <a:off x="6709924" y="2885084"/>
            <a:ext cx="4000500" cy="5526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1.为社会服务默默奉献的人</a:t>
            </a:r>
          </a:p>
        </p:txBody>
      </p:sp>
      <p:sp>
        <p:nvSpPr>
          <p:cNvPr id="14" name="文本5"/>
          <p:cNvSpPr txBox="1"/>
          <p:nvPr/>
        </p:nvSpPr>
        <p:spPr>
          <a:xfrm>
            <a:off x="6709953" y="3601803"/>
            <a:ext cx="4635500" cy="5526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2.为社会发展做出突出贡献的人</a:t>
            </a:r>
          </a:p>
        </p:txBody>
      </p:sp>
      <p:grpSp>
        <p:nvGrpSpPr>
          <p:cNvPr id="15" name="组合3"/>
          <p:cNvGrpSpPr/>
          <p:nvPr/>
        </p:nvGrpSpPr>
        <p:grpSpPr>
          <a:xfrm>
            <a:off x="6709915" y="4318683"/>
            <a:ext cx="2413000" cy="1061453"/>
            <a:chOff x="0" y="0"/>
            <a:chExt cx="2413000" cy="1061453"/>
          </a:xfrm>
        </p:grpSpPr>
        <p:sp>
          <p:nvSpPr>
            <p:cNvPr id="16" name="文本8"/>
            <p:cNvSpPr txBox="1"/>
            <p:nvPr/>
          </p:nvSpPr>
          <p:spPr>
            <a:xfrm>
              <a:off x="0" y="0"/>
              <a:ext cx="2413000" cy="55264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5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3.自力更生的人</a:t>
              </a:r>
            </a:p>
          </p:txBody>
        </p:sp>
        <p:sp>
          <p:nvSpPr>
            <p:cNvPr id="17" name="文本9"/>
            <p:cNvSpPr txBox="1"/>
            <p:nvPr/>
          </p:nvSpPr>
          <p:spPr>
            <a:xfrm>
              <a:off x="337232" y="552469"/>
              <a:ext cx="583057" cy="50898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900" b="0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……</a:t>
              </a:r>
            </a:p>
          </p:txBody>
        </p:sp>
      </p:grpSp>
      <p:pic>
        <p:nvPicPr>
          <p:cNvPr id="18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16" y="2696651"/>
            <a:ext cx="5422697" cy="3412122"/>
          </a:xfrm>
          <a:prstGeom prst="rect">
            <a:avLst/>
          </a:prstGeom>
        </p:spPr>
      </p:pic>
      <p:pic>
        <p:nvPicPr>
          <p:cNvPr id="19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67" y="2591352"/>
            <a:ext cx="5781675" cy="399973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33185" y="582549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信息技术说明：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链接浏览器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新闻</a:t>
            </a:r>
            <a:r>
              <a:rPr lang="zh-CN" altLang="en-US" sz="1600" b="1">
                <a:latin typeface="楷体" panose="02010609060101010101" charset="-122"/>
                <a:ea typeface="楷体" panose="02010609060101010101" charset="-122"/>
                <a:sym typeface="+mn-ea"/>
              </a:rPr>
              <a:t>网页</a:t>
            </a:r>
            <a:endParaRPr lang="zh-CN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17179" y="181042"/>
            <a:ext cx="11650733" cy="6324993"/>
            <a:chOff x="0" y="0"/>
            <a:chExt cx="11650733" cy="6324993"/>
          </a:xfrm>
        </p:grpSpPr>
        <p:sp>
          <p:nvSpPr>
            <p:cNvPr id="4" name="形状6"/>
            <p:cNvSpPr txBox="1"/>
            <p:nvPr/>
          </p:nvSpPr>
          <p:spPr>
            <a:xfrm>
              <a:off x="0" y="58178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4833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497" y="537505"/>
            <a:ext cx="7282716" cy="813765"/>
            <a:chOff x="0" y="0"/>
            <a:chExt cx="7282716" cy="813765"/>
          </a:xfrm>
        </p:grpSpPr>
        <p:pic>
          <p:nvPicPr>
            <p:cNvPr id="7" name="图片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80"/>
              <a:ext cx="514985" cy="619125"/>
            </a:xfrm>
            <a:prstGeom prst="rect">
              <a:avLst/>
            </a:prstGeom>
          </p:spPr>
        </p:pic>
        <p:sp>
          <p:nvSpPr>
            <p:cNvPr id="8" name="文本5"/>
            <p:cNvSpPr txBox="1"/>
            <p:nvPr/>
          </p:nvSpPr>
          <p:spPr>
            <a:xfrm>
              <a:off x="770791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75612" y="1350635"/>
            <a:ext cx="10525125" cy="8404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生活中那些值得我们尊重的人。</a:t>
            </a:r>
          </a:p>
        </p:txBody>
      </p:sp>
      <p:grpSp>
        <p:nvGrpSpPr>
          <p:cNvPr id="10" name="组合3"/>
          <p:cNvGrpSpPr/>
          <p:nvPr/>
        </p:nvGrpSpPr>
        <p:grpSpPr>
          <a:xfrm>
            <a:off x="423691" y="1949939"/>
            <a:ext cx="9969360" cy="538457"/>
            <a:chOff x="0" y="0"/>
            <a:chExt cx="9969360" cy="538457"/>
          </a:xfrm>
        </p:grpSpPr>
        <p:sp>
          <p:nvSpPr>
            <p:cNvPr id="11" name="文本6"/>
            <p:cNvSpPr txBox="1"/>
            <p:nvPr/>
          </p:nvSpPr>
          <p:spPr>
            <a:xfrm>
              <a:off x="0" y="295"/>
              <a:ext cx="17145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议题任务：</a:t>
              </a:r>
            </a:p>
          </p:txBody>
        </p:sp>
        <p:sp>
          <p:nvSpPr>
            <p:cNvPr id="12" name="文本7"/>
            <p:cNvSpPr txBox="1"/>
            <p:nvPr/>
          </p:nvSpPr>
          <p:spPr>
            <a:xfrm>
              <a:off x="1549260" y="0"/>
              <a:ext cx="84201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2.尊重他人也需要智慧，在生活中你是如何做到尊重他人的？</a:t>
              </a:r>
            </a:p>
          </p:txBody>
        </p:sp>
      </p:grpSp>
      <p:grpSp>
        <p:nvGrpSpPr>
          <p:cNvPr id="13" name="组合4"/>
          <p:cNvGrpSpPr/>
          <p:nvPr/>
        </p:nvGrpSpPr>
        <p:grpSpPr>
          <a:xfrm>
            <a:off x="550774" y="2789987"/>
            <a:ext cx="7772400" cy="2692803"/>
            <a:chOff x="0" y="0"/>
            <a:chExt cx="7772400" cy="2692803"/>
          </a:xfrm>
        </p:grpSpPr>
        <p:pic>
          <p:nvPicPr>
            <p:cNvPr id="14" name="图片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037" y="0"/>
              <a:ext cx="7610475" cy="714375"/>
            </a:xfrm>
            <a:prstGeom prst="rect">
              <a:avLst/>
            </a:prstGeom>
          </p:spPr>
        </p:pic>
        <p:pic>
          <p:nvPicPr>
            <p:cNvPr id="15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355" y="839857"/>
              <a:ext cx="7658100" cy="352425"/>
            </a:xfrm>
            <a:prstGeom prst="rect">
              <a:avLst/>
            </a:prstGeom>
          </p:spPr>
        </p:pic>
        <p:pic>
          <p:nvPicPr>
            <p:cNvPr id="16" name="图片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73" y="1318012"/>
              <a:ext cx="7743825" cy="381000"/>
            </a:xfrm>
            <a:prstGeom prst="rect">
              <a:avLst/>
            </a:prstGeom>
          </p:spPr>
        </p:pic>
        <p:pic>
          <p:nvPicPr>
            <p:cNvPr id="17" name="图片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30" y="1824799"/>
              <a:ext cx="7667625" cy="381000"/>
            </a:xfrm>
            <a:prstGeom prst="rect">
              <a:avLst/>
            </a:prstGeom>
          </p:spPr>
        </p:pic>
        <p:pic>
          <p:nvPicPr>
            <p:cNvPr id="18" name="图片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330853"/>
              <a:ext cx="7772400" cy="361950"/>
            </a:xfrm>
            <a:prstGeom prst="rect">
              <a:avLst/>
            </a:prstGeom>
          </p:spPr>
        </p:pic>
      </p:grpSp>
      <p:sp>
        <p:nvSpPr>
          <p:cNvPr id="19" name="文本2"/>
          <p:cNvSpPr txBox="1"/>
          <p:nvPr/>
        </p:nvSpPr>
        <p:spPr>
          <a:xfrm>
            <a:off x="8715985" y="3498037"/>
            <a:ext cx="2857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1.积极关注他人</a:t>
            </a:r>
          </a:p>
        </p:txBody>
      </p:sp>
      <p:sp>
        <p:nvSpPr>
          <p:cNvPr id="20" name="文本3"/>
          <p:cNvSpPr txBox="1"/>
          <p:nvPr/>
        </p:nvSpPr>
        <p:spPr>
          <a:xfrm>
            <a:off x="8716232" y="4346238"/>
            <a:ext cx="2095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2.重视他人</a:t>
            </a:r>
          </a:p>
        </p:txBody>
      </p:sp>
      <p:sp>
        <p:nvSpPr>
          <p:cNvPr id="21" name="形状1"/>
          <p:cNvSpPr txBox="1"/>
          <p:nvPr/>
        </p:nvSpPr>
        <p:spPr>
          <a:xfrm>
            <a:off x="2544461" y="4071080"/>
            <a:ext cx="2625995" cy="38326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2" name="形状2"/>
          <p:cNvSpPr txBox="1"/>
          <p:nvPr/>
        </p:nvSpPr>
        <p:spPr>
          <a:xfrm>
            <a:off x="2544880" y="4627140"/>
            <a:ext cx="1530620" cy="33981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3" name="形状3"/>
          <p:cNvSpPr txBox="1"/>
          <p:nvPr/>
        </p:nvSpPr>
        <p:spPr>
          <a:xfrm>
            <a:off x="2544937" y="5099390"/>
            <a:ext cx="1806845" cy="38326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4" name="形状4"/>
          <p:cNvSpPr txBox="1"/>
          <p:nvPr/>
        </p:nvSpPr>
        <p:spPr>
          <a:xfrm>
            <a:off x="2569369" y="3193151"/>
            <a:ext cx="3540395" cy="38326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5" name="形状5"/>
          <p:cNvSpPr txBox="1"/>
          <p:nvPr/>
        </p:nvSpPr>
        <p:spPr>
          <a:xfrm>
            <a:off x="2544785" y="3640426"/>
            <a:ext cx="1530620" cy="33981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17179" y="181042"/>
            <a:ext cx="11650733" cy="6324993"/>
            <a:chOff x="0" y="0"/>
            <a:chExt cx="11650733" cy="6324993"/>
          </a:xfrm>
        </p:grpSpPr>
        <p:sp>
          <p:nvSpPr>
            <p:cNvPr id="4" name="形状5"/>
            <p:cNvSpPr txBox="1"/>
            <p:nvPr/>
          </p:nvSpPr>
          <p:spPr>
            <a:xfrm>
              <a:off x="0" y="58178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4833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497" y="537505"/>
            <a:ext cx="7282716" cy="813765"/>
            <a:chOff x="0" y="0"/>
            <a:chExt cx="7282716" cy="813765"/>
          </a:xfrm>
        </p:grpSpPr>
        <p:pic>
          <p:nvPicPr>
            <p:cNvPr id="7" name="图片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80"/>
              <a:ext cx="514985" cy="619125"/>
            </a:xfrm>
            <a:prstGeom prst="rect">
              <a:avLst/>
            </a:prstGeom>
          </p:spPr>
        </p:pic>
        <p:sp>
          <p:nvSpPr>
            <p:cNvPr id="8" name="文本4"/>
            <p:cNvSpPr txBox="1"/>
            <p:nvPr/>
          </p:nvSpPr>
          <p:spPr>
            <a:xfrm>
              <a:off x="770791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75612" y="1350635"/>
            <a:ext cx="10525125" cy="8404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生活中那些值得我们尊重的人。</a:t>
            </a:r>
          </a:p>
        </p:txBody>
      </p:sp>
      <p:grpSp>
        <p:nvGrpSpPr>
          <p:cNvPr id="10" name="组合3"/>
          <p:cNvGrpSpPr/>
          <p:nvPr/>
        </p:nvGrpSpPr>
        <p:grpSpPr>
          <a:xfrm>
            <a:off x="423691" y="1949939"/>
            <a:ext cx="9969360" cy="538457"/>
            <a:chOff x="0" y="0"/>
            <a:chExt cx="9969360" cy="538457"/>
          </a:xfrm>
        </p:grpSpPr>
        <p:sp>
          <p:nvSpPr>
            <p:cNvPr id="11" name="文本5"/>
            <p:cNvSpPr txBox="1"/>
            <p:nvPr/>
          </p:nvSpPr>
          <p:spPr>
            <a:xfrm>
              <a:off x="0" y="295"/>
              <a:ext cx="17145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议题任务：</a:t>
              </a:r>
            </a:p>
          </p:txBody>
        </p:sp>
        <p:sp>
          <p:nvSpPr>
            <p:cNvPr id="12" name="文本6"/>
            <p:cNvSpPr txBox="1"/>
            <p:nvPr/>
          </p:nvSpPr>
          <p:spPr>
            <a:xfrm>
              <a:off x="1549260" y="0"/>
              <a:ext cx="84201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2.尊重他人也需要智慧，在生活中你是如何做到尊重他人的？</a:t>
              </a:r>
            </a:p>
          </p:txBody>
        </p:sp>
      </p:grpSp>
      <p:sp>
        <p:nvSpPr>
          <p:cNvPr id="13" name="文本2"/>
          <p:cNvSpPr txBox="1"/>
          <p:nvPr/>
        </p:nvSpPr>
        <p:spPr>
          <a:xfrm>
            <a:off x="8594931" y="3194494"/>
            <a:ext cx="2857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3.平等对待他人</a:t>
            </a:r>
          </a:p>
        </p:txBody>
      </p:sp>
      <p:grpSp>
        <p:nvGrpSpPr>
          <p:cNvPr id="14" name="组合4"/>
          <p:cNvGrpSpPr/>
          <p:nvPr/>
        </p:nvGrpSpPr>
        <p:grpSpPr>
          <a:xfrm>
            <a:off x="439331" y="2641216"/>
            <a:ext cx="7806080" cy="2006232"/>
            <a:chOff x="0" y="0"/>
            <a:chExt cx="7806080" cy="2006232"/>
          </a:xfrm>
        </p:grpSpPr>
        <p:pic>
          <p:nvPicPr>
            <p:cNvPr id="15" name="图片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2306" y="0"/>
              <a:ext cx="7581900" cy="386674"/>
            </a:xfrm>
            <a:prstGeom prst="rect">
              <a:avLst/>
            </a:prstGeom>
          </p:spPr>
        </p:pic>
        <p:pic>
          <p:nvPicPr>
            <p:cNvPr id="16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44282"/>
              <a:ext cx="7800975" cy="361950"/>
            </a:xfrm>
            <a:prstGeom prst="rect">
              <a:avLst/>
            </a:prstGeom>
          </p:spPr>
        </p:pic>
        <p:pic>
          <p:nvPicPr>
            <p:cNvPr id="17" name="图片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950" y="397764"/>
              <a:ext cx="7639050" cy="781050"/>
            </a:xfrm>
            <a:prstGeom prst="rect">
              <a:avLst/>
            </a:prstGeom>
          </p:spPr>
        </p:pic>
        <p:pic>
          <p:nvPicPr>
            <p:cNvPr id="18" name="图片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55" y="1178376"/>
              <a:ext cx="7705725" cy="390525"/>
            </a:xfrm>
            <a:prstGeom prst="rect">
              <a:avLst/>
            </a:prstGeom>
          </p:spPr>
        </p:pic>
      </p:grpSp>
      <p:sp>
        <p:nvSpPr>
          <p:cNvPr id="19" name="形状1"/>
          <p:cNvSpPr txBox="1"/>
          <p:nvPr/>
        </p:nvSpPr>
        <p:spPr>
          <a:xfrm>
            <a:off x="2501551" y="3043828"/>
            <a:ext cx="1740170" cy="33981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0" name="形状2"/>
          <p:cNvSpPr txBox="1"/>
          <p:nvPr/>
        </p:nvSpPr>
        <p:spPr>
          <a:xfrm>
            <a:off x="2459126" y="3474625"/>
            <a:ext cx="1063895" cy="28266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1" name="形状3"/>
          <p:cNvSpPr txBox="1"/>
          <p:nvPr/>
        </p:nvSpPr>
        <p:spPr>
          <a:xfrm>
            <a:off x="2458803" y="3852977"/>
            <a:ext cx="3302270" cy="28266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22" name="形状4"/>
          <p:cNvSpPr txBox="1"/>
          <p:nvPr/>
        </p:nvSpPr>
        <p:spPr>
          <a:xfrm>
            <a:off x="2458707" y="4303481"/>
            <a:ext cx="1521095" cy="33981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17179" y="181042"/>
            <a:ext cx="11650733" cy="6324993"/>
            <a:chOff x="0" y="0"/>
            <a:chExt cx="11650733" cy="6324993"/>
          </a:xfrm>
        </p:grpSpPr>
        <p:sp>
          <p:nvSpPr>
            <p:cNvPr id="4" name="形状1"/>
            <p:cNvSpPr txBox="1"/>
            <p:nvPr/>
          </p:nvSpPr>
          <p:spPr>
            <a:xfrm>
              <a:off x="0" y="58178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4833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497" y="537505"/>
            <a:ext cx="7282716" cy="813765"/>
            <a:chOff x="0" y="0"/>
            <a:chExt cx="7282716" cy="813765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80"/>
              <a:ext cx="514985" cy="619125"/>
            </a:xfrm>
            <a:prstGeom prst="rect">
              <a:avLst/>
            </a:prstGeom>
          </p:spPr>
        </p:pic>
        <p:sp>
          <p:nvSpPr>
            <p:cNvPr id="8" name="文本5"/>
            <p:cNvSpPr txBox="1"/>
            <p:nvPr/>
          </p:nvSpPr>
          <p:spPr>
            <a:xfrm>
              <a:off x="770791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75612" y="1350635"/>
            <a:ext cx="10525125" cy="8404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生活中那些值得我们尊重的人。</a:t>
            </a:r>
          </a:p>
        </p:txBody>
      </p:sp>
      <p:grpSp>
        <p:nvGrpSpPr>
          <p:cNvPr id="10" name="组合3"/>
          <p:cNvGrpSpPr/>
          <p:nvPr/>
        </p:nvGrpSpPr>
        <p:grpSpPr>
          <a:xfrm>
            <a:off x="423691" y="1949939"/>
            <a:ext cx="9969360" cy="538457"/>
            <a:chOff x="0" y="0"/>
            <a:chExt cx="9969360" cy="538457"/>
          </a:xfrm>
        </p:grpSpPr>
        <p:sp>
          <p:nvSpPr>
            <p:cNvPr id="11" name="文本6"/>
            <p:cNvSpPr txBox="1"/>
            <p:nvPr/>
          </p:nvSpPr>
          <p:spPr>
            <a:xfrm>
              <a:off x="0" y="295"/>
              <a:ext cx="17145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议题任务：</a:t>
              </a:r>
            </a:p>
          </p:txBody>
        </p:sp>
        <p:sp>
          <p:nvSpPr>
            <p:cNvPr id="12" name="文本7"/>
            <p:cNvSpPr txBox="1"/>
            <p:nvPr/>
          </p:nvSpPr>
          <p:spPr>
            <a:xfrm>
              <a:off x="1549260" y="0"/>
              <a:ext cx="84201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2.尊重他人也需要智慧，在生活中你是如何做到尊重他人的？</a:t>
              </a:r>
            </a:p>
          </p:txBody>
        </p:sp>
      </p:grpSp>
      <p:sp>
        <p:nvSpPr>
          <p:cNvPr id="13" name="文本2"/>
          <p:cNvSpPr txBox="1"/>
          <p:nvPr/>
        </p:nvSpPr>
        <p:spPr>
          <a:xfrm>
            <a:off x="8300942" y="3851653"/>
            <a:ext cx="2857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4.学会换位思考</a:t>
            </a:r>
          </a:p>
        </p:txBody>
      </p:sp>
      <p:pic>
        <p:nvPicPr>
          <p:cNvPr id="14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18" y="2593981"/>
            <a:ext cx="6027839" cy="2705100"/>
          </a:xfrm>
          <a:prstGeom prst="rect">
            <a:avLst/>
          </a:prstGeom>
        </p:spPr>
      </p:pic>
      <p:sp>
        <p:nvSpPr>
          <p:cNvPr id="15" name="文本3"/>
          <p:cNvSpPr txBox="1"/>
          <p:nvPr/>
        </p:nvSpPr>
        <p:spPr>
          <a:xfrm>
            <a:off x="6618322" y="2874502"/>
            <a:ext cx="5524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倾听，是对他人最高级的尊重！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17179" y="181042"/>
            <a:ext cx="11650733" cy="6324993"/>
            <a:chOff x="0" y="0"/>
            <a:chExt cx="11650733" cy="6324993"/>
          </a:xfrm>
        </p:grpSpPr>
        <p:sp>
          <p:nvSpPr>
            <p:cNvPr id="4" name="形状1"/>
            <p:cNvSpPr txBox="1"/>
            <p:nvPr/>
          </p:nvSpPr>
          <p:spPr>
            <a:xfrm>
              <a:off x="0" y="58178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4833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497" y="537505"/>
            <a:ext cx="7282716" cy="813765"/>
            <a:chOff x="0" y="0"/>
            <a:chExt cx="7282716" cy="813765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80"/>
              <a:ext cx="514985" cy="619125"/>
            </a:xfrm>
            <a:prstGeom prst="rect">
              <a:avLst/>
            </a:prstGeom>
          </p:spPr>
        </p:pic>
        <p:sp>
          <p:nvSpPr>
            <p:cNvPr id="8" name="文本4"/>
            <p:cNvSpPr txBox="1"/>
            <p:nvPr/>
          </p:nvSpPr>
          <p:spPr>
            <a:xfrm>
              <a:off x="770791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475612" y="1350635"/>
            <a:ext cx="10525125" cy="84041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生活中那些值得我们尊重的人。</a:t>
            </a:r>
          </a:p>
        </p:txBody>
      </p:sp>
      <p:grpSp>
        <p:nvGrpSpPr>
          <p:cNvPr id="10" name="组合3"/>
          <p:cNvGrpSpPr/>
          <p:nvPr/>
        </p:nvGrpSpPr>
        <p:grpSpPr>
          <a:xfrm>
            <a:off x="423691" y="1949939"/>
            <a:ext cx="9969360" cy="538457"/>
            <a:chOff x="0" y="0"/>
            <a:chExt cx="9969360" cy="538457"/>
          </a:xfrm>
        </p:grpSpPr>
        <p:sp>
          <p:nvSpPr>
            <p:cNvPr id="11" name="文本5"/>
            <p:cNvSpPr txBox="1"/>
            <p:nvPr/>
          </p:nvSpPr>
          <p:spPr>
            <a:xfrm>
              <a:off x="0" y="295"/>
              <a:ext cx="17145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议题任务：</a:t>
              </a:r>
            </a:p>
          </p:txBody>
        </p:sp>
        <p:sp>
          <p:nvSpPr>
            <p:cNvPr id="12" name="文本6"/>
            <p:cNvSpPr txBox="1"/>
            <p:nvPr/>
          </p:nvSpPr>
          <p:spPr>
            <a:xfrm>
              <a:off x="1549260" y="0"/>
              <a:ext cx="8420100" cy="53816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2.尊重他人也需要智慧，在生活中你是如何做到尊重他人的？</a:t>
              </a:r>
            </a:p>
          </p:txBody>
        </p:sp>
      </p:grpSp>
      <p:sp>
        <p:nvSpPr>
          <p:cNvPr id="13" name="文本2"/>
          <p:cNvSpPr txBox="1"/>
          <p:nvPr/>
        </p:nvSpPr>
        <p:spPr>
          <a:xfrm>
            <a:off x="7687027" y="5207070"/>
            <a:ext cx="2095500" cy="62509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5.欣赏他人</a:t>
            </a:r>
          </a:p>
        </p:txBody>
      </p:sp>
      <p:pic>
        <p:nvPicPr>
          <p:cNvPr id="14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3" y="2487940"/>
            <a:ext cx="6465246" cy="3213421"/>
          </a:xfrm>
          <a:prstGeom prst="rect">
            <a:avLst/>
          </a:prstGeom>
        </p:spPr>
      </p:pic>
      <p:grpSp>
        <p:nvGrpSpPr>
          <p:cNvPr id="15" name="组合4"/>
          <p:cNvGrpSpPr/>
          <p:nvPr/>
        </p:nvGrpSpPr>
        <p:grpSpPr>
          <a:xfrm>
            <a:off x="7330640" y="2563016"/>
            <a:ext cx="1616926" cy="2723726"/>
            <a:chOff x="0" y="0"/>
            <a:chExt cx="1616926" cy="2723726"/>
          </a:xfrm>
        </p:grpSpPr>
        <p:pic>
          <p:nvPicPr>
            <p:cNvPr id="16" name="图片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16926" cy="1567358"/>
            </a:xfrm>
            <a:prstGeom prst="rect">
              <a:avLst/>
            </a:prstGeom>
          </p:spPr>
        </p:pic>
        <p:sp>
          <p:nvSpPr>
            <p:cNvPr id="17" name="文本7"/>
            <p:cNvSpPr txBox="1"/>
            <p:nvPr/>
          </p:nvSpPr>
          <p:spPr>
            <a:xfrm>
              <a:off x="477428" y="2257985"/>
              <a:ext cx="673100" cy="465741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9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……</a:t>
              </a:r>
            </a:p>
          </p:txBody>
        </p:sp>
        <p:sp>
          <p:nvSpPr>
            <p:cNvPr id="18" name="形状2"/>
            <p:cNvSpPr txBox="1"/>
            <p:nvPr/>
          </p:nvSpPr>
          <p:spPr>
            <a:xfrm>
              <a:off x="356568" y="1237002"/>
              <a:ext cx="899789" cy="202387"/>
            </a:xfrm>
            <a:custGeom>
              <a:avLst/>
              <a:gdLst>
                <a:gd name="connsiteX0" fmla="*/ 33731 w 899789"/>
                <a:gd name="connsiteY0" fmla="*/ 0 h 202387"/>
                <a:gd name="connsiteX1" fmla="*/ 866057 w 899789"/>
                <a:gd name="connsiteY1" fmla="*/ 0 h 202387"/>
                <a:gd name="connsiteX2" fmla="*/ 875003 w 899789"/>
                <a:gd name="connsiteY2" fmla="*/ 0 h 202387"/>
                <a:gd name="connsiteX3" fmla="*/ 896235 w 899789"/>
                <a:gd name="connsiteY3" fmla="*/ 16205 h 202387"/>
                <a:gd name="connsiteX4" fmla="*/ 899789 w 899789"/>
                <a:gd name="connsiteY4" fmla="*/ 168656 h 202387"/>
                <a:gd name="connsiteX5" fmla="*/ 899789 w 899789"/>
                <a:gd name="connsiteY5" fmla="*/ 177602 h 202387"/>
                <a:gd name="connsiteX6" fmla="*/ 883583 w 899789"/>
                <a:gd name="connsiteY6" fmla="*/ 198833 h 202387"/>
                <a:gd name="connsiteX7" fmla="*/ 33731 w 899789"/>
                <a:gd name="connsiteY7" fmla="*/ 202387 h 202387"/>
                <a:gd name="connsiteX8" fmla="*/ 15102 w 899789"/>
                <a:gd name="connsiteY8" fmla="*/ 202387 h 202387"/>
                <a:gd name="connsiteX9" fmla="*/ 0 w 899789"/>
                <a:gd name="connsiteY9" fmla="*/ 33731 h 202387"/>
                <a:gd name="connsiteX10" fmla="*/ 0 w 899789"/>
                <a:gd name="connsiteY10" fmla="*/ 15102 h 20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9789" h="202387">
                  <a:moveTo>
                    <a:pt x="33731" y="0"/>
                  </a:moveTo>
                  <a:lnTo>
                    <a:pt x="866057" y="0"/>
                  </a:lnTo>
                  <a:cubicBezTo>
                    <a:pt x="875003" y="0"/>
                    <a:pt x="883583" y="3554"/>
                    <a:pt x="889909" y="9880"/>
                  </a:cubicBezTo>
                  <a:cubicBezTo>
                    <a:pt x="896235" y="16205"/>
                    <a:pt x="899789" y="24785"/>
                    <a:pt x="899789" y="33731"/>
                  </a:cubicBezTo>
                  <a:lnTo>
                    <a:pt x="899789" y="168656"/>
                  </a:lnTo>
                  <a:cubicBezTo>
                    <a:pt x="899789" y="177602"/>
                    <a:pt x="896235" y="186182"/>
                    <a:pt x="889909" y="192508"/>
                  </a:cubicBezTo>
                  <a:cubicBezTo>
                    <a:pt x="883583" y="198833"/>
                    <a:pt x="875003" y="202387"/>
                    <a:pt x="866057" y="202387"/>
                  </a:cubicBezTo>
                  <a:lnTo>
                    <a:pt x="33731" y="202387"/>
                  </a:lnTo>
                  <a:cubicBezTo>
                    <a:pt x="15102" y="202387"/>
                    <a:pt x="0" y="187285"/>
                    <a:pt x="0" y="168656"/>
                  </a:cubicBezTo>
                  <a:lnTo>
                    <a:pt x="0" y="33731"/>
                  </a:lnTo>
                  <a:cubicBezTo>
                    <a:pt x="0" y="15102"/>
                    <a:pt x="15102" y="0"/>
                    <a:pt x="33731" y="0"/>
                  </a:cubicBezTo>
                  <a:close/>
                </a:path>
              </a:pathLst>
            </a:custGeom>
            <a:solidFill>
              <a:srgbClr val="C3C3C7"/>
            </a:solidFill>
            <a:ln w="952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897" y="268395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500" y="511566"/>
            <a:ext cx="7282717" cy="813765"/>
            <a:chOff x="0" y="0"/>
            <a:chExt cx="7282717" cy="813765"/>
          </a:xfrm>
        </p:grpSpPr>
        <p:pic>
          <p:nvPicPr>
            <p:cNvPr id="7" name="图片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6279"/>
              <a:ext cx="514985" cy="619125"/>
            </a:xfrm>
            <a:prstGeom prst="rect">
              <a:avLst/>
            </a:prstGeom>
          </p:spPr>
        </p:pic>
        <p:sp>
          <p:nvSpPr>
            <p:cNvPr id="8" name="文本5"/>
            <p:cNvSpPr txBox="1"/>
            <p:nvPr/>
          </p:nvSpPr>
          <p:spPr>
            <a:xfrm>
              <a:off x="770792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议题三：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尊重，是社会进步的基石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848973" y="2274522"/>
            <a:ext cx="7655557" cy="27305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2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①积极关注、重视他人。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②平等对待他人。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③学会换位思考。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④学会欣赏他人。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2452945" y="1635709"/>
            <a:ext cx="4794250" cy="5526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怎样尊重他人？①②③④P35-P36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753875" y="1447619"/>
            <a:ext cx="1800225" cy="74098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议题小结：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84172" y="268395"/>
            <a:ext cx="11649710" cy="6316345"/>
            <a:chOff x="0" y="0"/>
            <a:chExt cx="11649710" cy="6316345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440988" y="618649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拓学·巩固提升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5266782" y="692439"/>
            <a:ext cx="1684718" cy="5927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1.课堂小结</a:t>
            </a:r>
          </a:p>
        </p:txBody>
      </p:sp>
      <p:pic>
        <p:nvPicPr>
          <p:cNvPr id="8" name="思维导图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" y="2745105"/>
            <a:ext cx="8032750" cy="2250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31204" y="393373"/>
            <a:ext cx="11649710" cy="6316345"/>
            <a:chOff x="0" y="0"/>
            <a:chExt cx="11649710" cy="6316345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245402" y="532181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自学·自主质疑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486232" y="1403080"/>
            <a:ext cx="11220450" cy="20736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1.从自主学习情况来看：</a:t>
            </a:r>
          </a:p>
          <a:p>
            <a:pPr marL="0" algn="l"/>
            <a:r>
              <a:rPr lang="zh-CN" altLang="en-US" sz="25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优点：</a:t>
            </a:r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能围绕生活实际进行思考，主观能动性较强。</a:t>
            </a:r>
          </a:p>
          <a:p>
            <a:pPr marL="0" algn="l"/>
            <a:r>
              <a:rPr lang="zh-CN" altLang="en-US" sz="25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不足：</a:t>
            </a:r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对于为什么要尊重他人的思考暂时还停留在个人层面，容易忽略尊重对社会生活的意义。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485785" y="3402921"/>
            <a:ext cx="7016750" cy="16028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2.教学重、难点</a:t>
            </a:r>
          </a:p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重点：联系个人及社会层面，理解尊重的意义。 </a:t>
            </a:r>
          </a:p>
          <a:p>
            <a:pPr marL="0" algn="l"/>
            <a:r>
              <a:rPr lang="zh-CN" altLang="en-US" sz="25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难点：由点及面，概括总结尊重他人的做法。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" y="-286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84747" y="376085"/>
            <a:ext cx="11649710" cy="6316345"/>
            <a:chOff x="0" y="0"/>
            <a:chExt cx="11649710" cy="6316345"/>
          </a:xfrm>
        </p:grpSpPr>
        <p:sp>
          <p:nvSpPr>
            <p:cNvPr id="4" name="形状3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440988" y="618649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拓学·巩固提升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635070" y="4734535"/>
            <a:ext cx="10868025" cy="9404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任务：</a:t>
            </a:r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结合课前上传的体现尊重修养的图片及今天的收获，请花3分钟尝试写一写你心目中对于“尊重他人”的理解（字数不得超过80）。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5275431" y="692439"/>
            <a:ext cx="3818318" cy="5927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2.我心目中的“尊重他人”</a:t>
            </a:r>
          </a:p>
        </p:txBody>
      </p:sp>
      <p:pic>
        <p:nvPicPr>
          <p:cNvPr id="9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31" y="1585160"/>
            <a:ext cx="10129037" cy="3134230"/>
          </a:xfrm>
          <a:prstGeom prst="rect">
            <a:avLst/>
          </a:prstGeom>
        </p:spPr>
      </p:pic>
      <p:pic>
        <p:nvPicPr>
          <p:cNvPr id="10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745" y="5503802"/>
            <a:ext cx="609600" cy="609600"/>
          </a:xfrm>
          <a:prstGeom prst="rect">
            <a:avLst/>
          </a:prstGeom>
        </p:spPr>
      </p:pic>
      <p:sp>
        <p:nvSpPr>
          <p:cNvPr id="11" name="形状2"/>
          <p:cNvSpPr txBox="1"/>
          <p:nvPr/>
        </p:nvSpPr>
        <p:spPr>
          <a:xfrm>
            <a:off x="5086083" y="2260730"/>
            <a:ext cx="5404256" cy="240043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2" name="文本3"/>
          <p:cNvSpPr txBox="1"/>
          <p:nvPr/>
        </p:nvSpPr>
        <p:spPr>
          <a:xfrm>
            <a:off x="5057604" y="2352056"/>
            <a:ext cx="4254500" cy="221853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尊重他人就是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当绿灯亮了，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而环卫工人还在弓着腰收拾地面垃圾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大家没有着急催促，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而是选择默默等待，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因为我们都知道，</a:t>
            </a:r>
          </a:p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尊重他人，就要学会</a:t>
            </a:r>
            <a:r>
              <a:rPr lang="zh-CN" altLang="en-US" sz="20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积极关注他人</a:t>
            </a:r>
            <a:r>
              <a:rPr lang="zh-CN" altLang="en-US" sz="2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70154" y="268338"/>
            <a:ext cx="11649710" cy="6316345"/>
            <a:chOff x="0" y="0"/>
            <a:chExt cx="11649710" cy="6316345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0" y="2383784"/>
            <a:ext cx="8134988" cy="2409825"/>
          </a:xfrm>
          <a:prstGeom prst="rect">
            <a:avLst/>
          </a:prstGeom>
        </p:spPr>
      </p:pic>
      <p:sp>
        <p:nvSpPr>
          <p:cNvPr id="7" name="文本1"/>
          <p:cNvSpPr txBox="1"/>
          <p:nvPr/>
        </p:nvSpPr>
        <p:spPr>
          <a:xfrm>
            <a:off x="717680" y="1279141"/>
            <a:ext cx="10239375" cy="8858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1.写完后与本小组的成员进行分享，根据评价标准，每组评选1位同学通过平板进行拍照上传，集中进行分享。</a:t>
            </a:r>
          </a:p>
        </p:txBody>
      </p:sp>
      <p:sp>
        <p:nvSpPr>
          <p:cNvPr id="8" name="形状1"/>
          <p:cNvSpPr txBox="1"/>
          <p:nvPr/>
        </p:nvSpPr>
        <p:spPr>
          <a:xfrm>
            <a:off x="440988" y="618649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拓学·巩固提升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" y="-286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85061" y="367436"/>
            <a:ext cx="11649710" cy="6316345"/>
            <a:chOff x="0" y="0"/>
            <a:chExt cx="11649710" cy="6316345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440988" y="618649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践学·拓展践行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855764" y="1216981"/>
            <a:ext cx="8658225" cy="17419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21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当你奔跑在青春的赛道上,同学鼓励的目光推动着你,那是尊重;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1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当你遭遇到学习上的困难,老师温暖的双手紧握着你,那是尊重;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1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当你轻轻拾起走廊里的垃圾,清洁阿姨赞许的微笑感染着你,那是尊重;</a:t>
            </a:r>
          </a:p>
        </p:txBody>
      </p:sp>
      <p:pic>
        <p:nvPicPr>
          <p:cNvPr id="8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463" y="3653066"/>
            <a:ext cx="3889537" cy="3036884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791156" y="2845213"/>
            <a:ext cx="10610850" cy="12247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2100" b="0" i="0" dirty="0">
                <a:solidFill>
                  <a:srgbClr val="000000"/>
                </a:solidFill>
                <a:latin typeface="楷体, KaiTi"/>
                <a:ea typeface="楷体, KaiTi"/>
              </a:rPr>
              <a:t>  </a:t>
            </a:r>
            <a:r>
              <a:rPr lang="zh-CN" altLang="en-US" sz="21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在我们的校园生活中，一定有数之不尽的尊重事迹，</a:t>
            </a:r>
            <a:r>
              <a:rPr lang="zh-CN" altLang="en-US" sz="21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请同学们选择其一撰写拍摄脚本，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1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以团为单位用平板拍摄下来，进行分享。</a:t>
            </a:r>
          </a:p>
        </p:txBody>
      </p:sp>
      <p:sp>
        <p:nvSpPr>
          <p:cNvPr id="10" name="文本3"/>
          <p:cNvSpPr txBox="1"/>
          <p:nvPr/>
        </p:nvSpPr>
        <p:spPr>
          <a:xfrm>
            <a:off x="3712674" y="599570"/>
            <a:ext cx="5731828" cy="6430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相互尊重，成就你我——校园生活篇</a:t>
            </a:r>
          </a:p>
        </p:txBody>
      </p:sp>
      <p:pic>
        <p:nvPicPr>
          <p:cNvPr id="11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91" y="4069642"/>
            <a:ext cx="7677150" cy="661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" y="-286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85061" y="367436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2956" cy="68754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grpSp>
        <p:nvGrpSpPr>
          <p:cNvPr id="4" name="组合1"/>
          <p:cNvGrpSpPr/>
          <p:nvPr/>
        </p:nvGrpSpPr>
        <p:grpSpPr>
          <a:xfrm>
            <a:off x="4582795" y="1268730"/>
            <a:ext cx="893445" cy="894715"/>
            <a:chOff x="0" y="0"/>
            <a:chExt cx="893445" cy="894715"/>
          </a:xfrm>
        </p:grpSpPr>
        <p:sp>
          <p:nvSpPr>
            <p:cNvPr id="5" name="形状2"/>
            <p:cNvSpPr txBox="1"/>
            <p:nvPr/>
          </p:nvSpPr>
          <p:spPr>
            <a:xfrm>
              <a:off x="0" y="122261"/>
              <a:ext cx="893445" cy="772454"/>
            </a:xfrm>
            <a:prstGeom prst="ellipse">
              <a:avLst/>
            </a:prstGeom>
            <a:solidFill>
              <a:srgbClr val="F5D9C3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pic>
          <p:nvPicPr>
            <p:cNvPr id="6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409" y="0"/>
              <a:ext cx="794628" cy="825483"/>
            </a:xfrm>
            <a:prstGeom prst="rect">
              <a:avLst/>
            </a:prstGeom>
          </p:spPr>
        </p:pic>
      </p:grpSp>
      <p:sp>
        <p:nvSpPr>
          <p:cNvPr id="7" name="文本1"/>
          <p:cNvSpPr txBox="1"/>
          <p:nvPr/>
        </p:nvSpPr>
        <p:spPr>
          <a:xfrm>
            <a:off x="5847080" y="1285875"/>
            <a:ext cx="5884545" cy="8229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0" i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总议题：</a:t>
            </a:r>
            <a:r>
              <a:rPr lang="zh-CN" altLang="en-US" sz="3200" b="0" i="0" dirty="0">
                <a:solidFill>
                  <a:srgbClr val="3F3F3F"/>
                </a:solidFill>
                <a:latin typeface="黑体" panose="02010609060101010101" charset="-122"/>
                <a:ea typeface="黑体" panose="02010609060101010101" charset="-122"/>
              </a:rPr>
              <a:t>相互尊重，成就你我</a:t>
            </a:r>
          </a:p>
        </p:txBody>
      </p:sp>
      <p:grpSp>
        <p:nvGrpSpPr>
          <p:cNvPr id="8" name="组合2"/>
          <p:cNvGrpSpPr/>
          <p:nvPr/>
        </p:nvGrpSpPr>
        <p:grpSpPr>
          <a:xfrm>
            <a:off x="4581858" y="2443724"/>
            <a:ext cx="7565448" cy="895989"/>
            <a:chOff x="0" y="0"/>
            <a:chExt cx="7565448" cy="895989"/>
          </a:xfrm>
        </p:grpSpPr>
        <p:sp>
          <p:nvSpPr>
            <p:cNvPr id="9" name="形状3"/>
            <p:cNvSpPr txBox="1"/>
            <p:nvPr/>
          </p:nvSpPr>
          <p:spPr>
            <a:xfrm>
              <a:off x="0" y="122261"/>
              <a:ext cx="893445" cy="772454"/>
            </a:xfrm>
            <a:prstGeom prst="ellipse">
              <a:avLst/>
            </a:prstGeom>
            <a:solidFill>
              <a:srgbClr val="B0F2E6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pic>
          <p:nvPicPr>
            <p:cNvPr id="10" name="图片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409" y="0"/>
              <a:ext cx="794628" cy="825483"/>
            </a:xfrm>
            <a:prstGeom prst="rect">
              <a:avLst/>
            </a:prstGeom>
          </p:spPr>
        </p:pic>
        <p:sp>
          <p:nvSpPr>
            <p:cNvPr id="11" name="文本2"/>
            <p:cNvSpPr txBox="1"/>
            <p:nvPr/>
          </p:nvSpPr>
          <p:spPr>
            <a:xfrm>
              <a:off x="933508" y="73029"/>
              <a:ext cx="6631940" cy="82296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0" i="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议题一：</a:t>
              </a:r>
              <a:r>
                <a:rPr lang="zh-CN" altLang="en-US" sz="3200" b="0" i="0" dirty="0">
                  <a:solidFill>
                    <a:srgbClr val="3F3F3F"/>
                  </a:solidFill>
                  <a:latin typeface="黑体" panose="02010609060101010101" charset="-122"/>
                  <a:ea typeface="黑体" panose="02010609060101010101" charset="-122"/>
                </a:rPr>
                <a:t>尊重，是你我交往的起点</a:t>
              </a:r>
            </a:p>
          </p:txBody>
        </p:sp>
      </p:grpSp>
      <p:pic>
        <p:nvPicPr>
          <p:cNvPr id="12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974725"/>
            <a:ext cx="4309110" cy="4711065"/>
          </a:xfrm>
          <a:prstGeom prst="rect">
            <a:avLst/>
          </a:prstGeom>
        </p:spPr>
      </p:pic>
      <p:grpSp>
        <p:nvGrpSpPr>
          <p:cNvPr id="13" name="组合3"/>
          <p:cNvGrpSpPr/>
          <p:nvPr/>
        </p:nvGrpSpPr>
        <p:grpSpPr>
          <a:xfrm>
            <a:off x="4582795" y="3616960"/>
            <a:ext cx="7602772" cy="894715"/>
            <a:chOff x="0" y="0"/>
            <a:chExt cx="7602772" cy="894715"/>
          </a:xfrm>
        </p:grpSpPr>
        <p:sp>
          <p:nvSpPr>
            <p:cNvPr id="14" name="形状4"/>
            <p:cNvSpPr txBox="1"/>
            <p:nvPr/>
          </p:nvSpPr>
          <p:spPr>
            <a:xfrm>
              <a:off x="0" y="122261"/>
              <a:ext cx="893445" cy="772454"/>
            </a:xfrm>
            <a:prstGeom prst="ellipse">
              <a:avLst/>
            </a:prstGeom>
            <a:solidFill>
              <a:srgbClr val="C3C8EE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pic>
          <p:nvPicPr>
            <p:cNvPr id="15" name="图片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409" y="0"/>
              <a:ext cx="794628" cy="825483"/>
            </a:xfrm>
            <a:prstGeom prst="rect">
              <a:avLst/>
            </a:prstGeom>
          </p:spPr>
        </p:pic>
        <p:sp>
          <p:nvSpPr>
            <p:cNvPr id="16" name="文本3"/>
            <p:cNvSpPr txBox="1"/>
            <p:nvPr/>
          </p:nvSpPr>
          <p:spPr>
            <a:xfrm>
              <a:off x="970832" y="35506"/>
              <a:ext cx="6631940" cy="82296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0" i="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议题二：</a:t>
              </a:r>
              <a:r>
                <a:rPr lang="zh-CN" altLang="en-US" sz="3200" b="0" i="0" dirty="0">
                  <a:solidFill>
                    <a:srgbClr val="3F3F3F"/>
                  </a:solidFill>
                  <a:latin typeface="黑体" panose="02010609060101010101" charset="-122"/>
                  <a:ea typeface="黑体" panose="02010609060101010101" charset="-122"/>
                </a:rPr>
                <a:t>尊重，是和谐生活的前提</a:t>
              </a:r>
            </a:p>
          </p:txBody>
        </p:sp>
      </p:grpSp>
      <p:grpSp>
        <p:nvGrpSpPr>
          <p:cNvPr id="17" name="组合4"/>
          <p:cNvGrpSpPr/>
          <p:nvPr/>
        </p:nvGrpSpPr>
        <p:grpSpPr>
          <a:xfrm>
            <a:off x="4582795" y="4791075"/>
            <a:ext cx="7602220" cy="958850"/>
            <a:chOff x="0" y="0"/>
            <a:chExt cx="7602220" cy="958850"/>
          </a:xfrm>
        </p:grpSpPr>
        <p:sp>
          <p:nvSpPr>
            <p:cNvPr id="18" name="形状5"/>
            <p:cNvSpPr txBox="1"/>
            <p:nvPr/>
          </p:nvSpPr>
          <p:spPr>
            <a:xfrm>
              <a:off x="0" y="122261"/>
              <a:ext cx="893445" cy="772454"/>
            </a:xfrm>
            <a:prstGeom prst="ellipse">
              <a:avLst/>
            </a:prstGeom>
            <a:solidFill>
              <a:srgbClr val="D3EAF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pic>
          <p:nvPicPr>
            <p:cNvPr id="19" name="图片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409" y="0"/>
              <a:ext cx="794628" cy="825483"/>
            </a:xfrm>
            <a:prstGeom prst="rect">
              <a:avLst/>
            </a:prstGeom>
          </p:spPr>
        </p:pic>
        <p:sp>
          <p:nvSpPr>
            <p:cNvPr id="20" name="文本4"/>
            <p:cNvSpPr txBox="1"/>
            <p:nvPr/>
          </p:nvSpPr>
          <p:spPr>
            <a:xfrm>
              <a:off x="970280" y="135890"/>
              <a:ext cx="6631940" cy="82296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0" i="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议题三：</a:t>
              </a:r>
              <a:r>
                <a:rPr lang="zh-CN" altLang="en-US" sz="3200" b="0" i="0" dirty="0">
                  <a:solidFill>
                    <a:srgbClr val="3F3F3F"/>
                  </a:solidFill>
                  <a:latin typeface="黑体" panose="02010609060101010101" charset="-122"/>
                  <a:ea typeface="黑体" panose="02010609060101010101" charset="-122"/>
                </a:rPr>
                <a:t>尊重，是社会进步的基石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形状2"/>
          <p:cNvSpPr txBox="1"/>
          <p:nvPr/>
        </p:nvSpPr>
        <p:spPr>
          <a:xfrm>
            <a:off x="1362075" y="1907540"/>
            <a:ext cx="9177655" cy="1733550"/>
          </a:xfrm>
          <a:prstGeom prst="rect">
            <a:avLst/>
          </a:prstGeom>
          <a:solidFill>
            <a:srgbClr val="F6F1DB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1"/>
          <p:cNvSpPr txBox="1"/>
          <p:nvPr/>
        </p:nvSpPr>
        <p:spPr>
          <a:xfrm>
            <a:off x="2537460" y="2236470"/>
            <a:ext cx="7299325" cy="8909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议题一：</a:t>
            </a:r>
            <a:r>
              <a:rPr lang="zh-CN" altLang="en-US" sz="3600" b="1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尊重，是你我交往的起点</a:t>
            </a: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825" y="3043555"/>
            <a:ext cx="7229475" cy="3814445"/>
          </a:xfrm>
          <a:prstGeom prst="rect">
            <a:avLst/>
          </a:prstGeom>
        </p:spPr>
      </p:pic>
      <p:sp>
        <p:nvSpPr>
          <p:cNvPr id="7" name="形状3"/>
          <p:cNvSpPr txBox="1"/>
          <p:nvPr/>
        </p:nvSpPr>
        <p:spPr>
          <a:xfrm>
            <a:off x="440988" y="618649"/>
            <a:ext cx="2386184" cy="579339"/>
          </a:xfrm>
          <a:custGeom>
            <a:avLst/>
            <a:gdLst>
              <a:gd name="connsiteX0" fmla="*/ 96557 w 2386184"/>
              <a:gd name="connsiteY0" fmla="*/ 0 h 579339"/>
              <a:gd name="connsiteX1" fmla="*/ 2289627 w 2386184"/>
              <a:gd name="connsiteY1" fmla="*/ 0 h 579339"/>
              <a:gd name="connsiteX2" fmla="*/ 2315236 w 2386184"/>
              <a:gd name="connsiteY2" fmla="*/ 0 h 579339"/>
              <a:gd name="connsiteX3" fmla="*/ 2376011 w 2386184"/>
              <a:gd name="connsiteY3" fmla="*/ 46389 h 579339"/>
              <a:gd name="connsiteX4" fmla="*/ 2386184 w 2386184"/>
              <a:gd name="connsiteY4" fmla="*/ 482783 h 579339"/>
              <a:gd name="connsiteX5" fmla="*/ 2386184 w 2386184"/>
              <a:gd name="connsiteY5" fmla="*/ 508391 h 579339"/>
              <a:gd name="connsiteX6" fmla="*/ 2339795 w 2386184"/>
              <a:gd name="connsiteY6" fmla="*/ 569166 h 579339"/>
              <a:gd name="connsiteX7" fmla="*/ 96557 w 2386184"/>
              <a:gd name="connsiteY7" fmla="*/ 579339 h 579339"/>
              <a:gd name="connsiteX8" fmla="*/ 70948 w 2386184"/>
              <a:gd name="connsiteY8" fmla="*/ 579339 h 579339"/>
              <a:gd name="connsiteX9" fmla="*/ 10173 w 2386184"/>
              <a:gd name="connsiteY9" fmla="*/ 532950 h 579339"/>
              <a:gd name="connsiteX10" fmla="*/ 0 w 2386184"/>
              <a:gd name="connsiteY10" fmla="*/ 96557 h 579339"/>
              <a:gd name="connsiteX11" fmla="*/ 0 w 2386184"/>
              <a:gd name="connsiteY11" fmla="*/ 43230 h 57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6184" h="579339">
                <a:moveTo>
                  <a:pt x="96557" y="0"/>
                </a:moveTo>
                <a:lnTo>
                  <a:pt x="2289627" y="0"/>
                </a:lnTo>
                <a:cubicBezTo>
                  <a:pt x="2315236" y="0"/>
                  <a:pt x="2339795" y="10173"/>
                  <a:pt x="2357903" y="28281"/>
                </a:cubicBezTo>
                <a:cubicBezTo>
                  <a:pt x="2376011" y="46389"/>
                  <a:pt x="2386184" y="70948"/>
                  <a:pt x="2386184" y="96557"/>
                </a:cubicBezTo>
                <a:lnTo>
                  <a:pt x="2386184" y="482783"/>
                </a:lnTo>
                <a:cubicBezTo>
                  <a:pt x="2386184" y="508391"/>
                  <a:pt x="2376011" y="532951"/>
                  <a:pt x="2357903" y="551058"/>
                </a:cubicBezTo>
                <a:cubicBezTo>
                  <a:pt x="2339795" y="569166"/>
                  <a:pt x="2315236" y="579339"/>
                  <a:pt x="2289627" y="579339"/>
                </a:cubicBezTo>
                <a:lnTo>
                  <a:pt x="96557" y="579339"/>
                </a:lnTo>
                <a:cubicBezTo>
                  <a:pt x="70948" y="579339"/>
                  <a:pt x="46389" y="569166"/>
                  <a:pt x="28281" y="551058"/>
                </a:cubicBezTo>
                <a:cubicBezTo>
                  <a:pt x="10173" y="532950"/>
                  <a:pt x="0" y="508391"/>
                  <a:pt x="0" y="482783"/>
                </a:cubicBezTo>
                <a:lnTo>
                  <a:pt x="0" y="96557"/>
                </a:lnTo>
                <a:cubicBezTo>
                  <a:pt x="0" y="43230"/>
                  <a:pt x="43230" y="0"/>
                  <a:pt x="965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C3C8E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议学·议题探究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grpSp>
        <p:nvGrpSpPr>
          <p:cNvPr id="4" name="组合1"/>
          <p:cNvGrpSpPr/>
          <p:nvPr/>
        </p:nvGrpSpPr>
        <p:grpSpPr>
          <a:xfrm>
            <a:off x="793613" y="475564"/>
            <a:ext cx="6556388" cy="841785"/>
            <a:chOff x="0" y="0"/>
            <a:chExt cx="6556388" cy="841785"/>
          </a:xfrm>
        </p:grpSpPr>
        <p:pic>
          <p:nvPicPr>
            <p:cNvPr id="5" name="图片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4985" cy="619125"/>
            </a:xfrm>
            <a:prstGeom prst="rect">
              <a:avLst/>
            </a:prstGeom>
          </p:spPr>
        </p:pic>
        <p:sp>
          <p:nvSpPr>
            <p:cNvPr id="6" name="文本5"/>
            <p:cNvSpPr txBox="1"/>
            <p:nvPr/>
          </p:nvSpPr>
          <p:spPr>
            <a:xfrm>
              <a:off x="44463" y="86135"/>
              <a:ext cx="6511925" cy="755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议题一：</a:t>
              </a:r>
              <a:r>
                <a:rPr lang="zh-CN" altLang="en-US" sz="28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尊重，是你我交往的起点</a:t>
              </a:r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346815" y="1405280"/>
            <a:ext cx="11916413" cy="58845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6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</a:t>
            </a:r>
            <a:r>
              <a:rPr lang="zh-CN" altLang="en-US" sz="23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生活中那些受人尊重的瞬间。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1930898" y="2069621"/>
            <a:ext cx="7708306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1.分享：生活中有哪些瞬间让你感受被尊重？</a:t>
            </a:r>
          </a:p>
        </p:txBody>
      </p:sp>
      <p:sp>
        <p:nvSpPr>
          <p:cNvPr id="9" name="文本3"/>
          <p:cNvSpPr txBox="1"/>
          <p:nvPr/>
        </p:nvSpPr>
        <p:spPr>
          <a:xfrm>
            <a:off x="346491" y="2069811"/>
            <a:ext cx="2627202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议题任务：</a:t>
            </a:r>
          </a:p>
        </p:txBody>
      </p:sp>
      <p:sp>
        <p:nvSpPr>
          <p:cNvPr id="10" name="文本4"/>
          <p:cNvSpPr txBox="1"/>
          <p:nvPr/>
        </p:nvSpPr>
        <p:spPr>
          <a:xfrm>
            <a:off x="1215028" y="5250932"/>
            <a:ext cx="5211699" cy="54251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100" b="0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2.请你尝试用自己的话说一说尊重的含义。</a:t>
            </a:r>
          </a:p>
        </p:txBody>
      </p:sp>
      <p:grpSp>
        <p:nvGrpSpPr>
          <p:cNvPr id="11" name="组合2"/>
          <p:cNvGrpSpPr/>
          <p:nvPr/>
        </p:nvGrpSpPr>
        <p:grpSpPr>
          <a:xfrm>
            <a:off x="1171746" y="2656599"/>
            <a:ext cx="7653490" cy="2331110"/>
            <a:chOff x="0" y="0"/>
            <a:chExt cx="7653490" cy="2331110"/>
          </a:xfrm>
        </p:grpSpPr>
        <p:pic>
          <p:nvPicPr>
            <p:cNvPr id="12" name="图片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901" y="1143581"/>
              <a:ext cx="7529512" cy="385801"/>
            </a:xfrm>
            <a:prstGeom prst="rect">
              <a:avLst/>
            </a:prstGeom>
          </p:spPr>
        </p:pic>
        <p:pic>
          <p:nvPicPr>
            <p:cNvPr id="13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90" y="1931060"/>
              <a:ext cx="7620000" cy="400050"/>
            </a:xfrm>
            <a:prstGeom prst="rect">
              <a:avLst/>
            </a:prstGeom>
          </p:spPr>
        </p:pic>
        <p:pic>
          <p:nvPicPr>
            <p:cNvPr id="14" name="图片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45" y="1578721"/>
              <a:ext cx="7610475" cy="352425"/>
            </a:xfrm>
            <a:prstGeom prst="rect">
              <a:avLst/>
            </a:prstGeom>
          </p:spPr>
        </p:pic>
        <p:pic>
          <p:nvPicPr>
            <p:cNvPr id="15" name="图片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92" y="0"/>
              <a:ext cx="7591425" cy="714375"/>
            </a:xfrm>
            <a:prstGeom prst="rect">
              <a:avLst/>
            </a:prstGeom>
          </p:spPr>
        </p:pic>
        <p:pic>
          <p:nvPicPr>
            <p:cNvPr id="16" name="图片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734149"/>
              <a:ext cx="7639050" cy="409575"/>
            </a:xfrm>
            <a:prstGeom prst="rect">
              <a:avLst/>
            </a:prstGeom>
          </p:spPr>
        </p:pic>
      </p:grpSp>
      <p:sp>
        <p:nvSpPr>
          <p:cNvPr id="17" name="形状2"/>
          <p:cNvSpPr txBox="1"/>
          <p:nvPr/>
        </p:nvSpPr>
        <p:spPr>
          <a:xfrm>
            <a:off x="6763874" y="5188420"/>
            <a:ext cx="3457708" cy="667426"/>
          </a:xfrm>
          <a:custGeom>
            <a:avLst/>
            <a:gdLst>
              <a:gd name="connsiteX0" fmla="*/ 111238 w 3457708"/>
              <a:gd name="connsiteY0" fmla="*/ 0 h 667426"/>
              <a:gd name="connsiteX1" fmla="*/ 3346471 w 3457708"/>
              <a:gd name="connsiteY1" fmla="*/ 0 h 667426"/>
              <a:gd name="connsiteX2" fmla="*/ 3407905 w 3457708"/>
              <a:gd name="connsiteY2" fmla="*/ 0 h 667426"/>
              <a:gd name="connsiteX3" fmla="*/ 3457708 w 3457708"/>
              <a:gd name="connsiteY3" fmla="*/ 556189 h 667426"/>
              <a:gd name="connsiteX4" fmla="*/ 3457708 w 3457708"/>
              <a:gd name="connsiteY4" fmla="*/ 617623 h 667426"/>
              <a:gd name="connsiteX5" fmla="*/ 111238 w 3457708"/>
              <a:gd name="connsiteY5" fmla="*/ 667426 h 667426"/>
              <a:gd name="connsiteX6" fmla="*/ 49803 w 3457708"/>
              <a:gd name="connsiteY6" fmla="*/ 667426 h 667426"/>
              <a:gd name="connsiteX7" fmla="*/ 0 w 3457708"/>
              <a:gd name="connsiteY7" fmla="*/ 111238 h 667426"/>
              <a:gd name="connsiteX8" fmla="*/ 0 w 3457708"/>
              <a:gd name="connsiteY8" fmla="*/ 49803 h 6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7708" h="667426">
                <a:moveTo>
                  <a:pt x="111238" y="0"/>
                </a:moveTo>
                <a:lnTo>
                  <a:pt x="3346471" y="0"/>
                </a:lnTo>
                <a:cubicBezTo>
                  <a:pt x="3407905" y="0"/>
                  <a:pt x="3457708" y="49803"/>
                  <a:pt x="3457708" y="111238"/>
                </a:cubicBezTo>
                <a:lnTo>
                  <a:pt x="3457708" y="556189"/>
                </a:lnTo>
                <a:cubicBezTo>
                  <a:pt x="3457708" y="617623"/>
                  <a:pt x="3407905" y="667426"/>
                  <a:pt x="3346471" y="667426"/>
                </a:cubicBezTo>
                <a:lnTo>
                  <a:pt x="111238" y="667426"/>
                </a:lnTo>
                <a:cubicBezTo>
                  <a:pt x="49803" y="667426"/>
                  <a:pt x="0" y="617623"/>
                  <a:pt x="0" y="556189"/>
                </a:cubicBezTo>
                <a:lnTo>
                  <a:pt x="0" y="111238"/>
                </a:lnTo>
                <a:cubicBezTo>
                  <a:pt x="0" y="49803"/>
                  <a:pt x="49803" y="0"/>
                  <a:pt x="111238" y="0"/>
                </a:cubicBezTo>
                <a:close/>
              </a:path>
            </a:pathLst>
          </a:custGeom>
          <a:solidFill>
            <a:srgbClr val="CCFA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尊重</a:t>
            </a:r>
            <a:r>
              <a:rPr lang="zh-CN" altLang="en-US" sz="2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就是尊敬、重视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805" y="246688"/>
            <a:ext cx="11649710" cy="6316345"/>
            <a:chOff x="0" y="0"/>
            <a:chExt cx="11649710" cy="6316345"/>
          </a:xfrm>
        </p:grpSpPr>
        <p:sp>
          <p:nvSpPr>
            <p:cNvPr id="4" name="形状3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793613" y="475564"/>
            <a:ext cx="6556388" cy="841785"/>
            <a:chOff x="0" y="0"/>
            <a:chExt cx="6556388" cy="841785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4985" cy="619125"/>
            </a:xfrm>
            <a:prstGeom prst="rect">
              <a:avLst/>
            </a:prstGeom>
          </p:spPr>
        </p:pic>
        <p:sp>
          <p:nvSpPr>
            <p:cNvPr id="8" name="文本3"/>
            <p:cNvSpPr txBox="1"/>
            <p:nvPr/>
          </p:nvSpPr>
          <p:spPr>
            <a:xfrm>
              <a:off x="44463" y="86135"/>
              <a:ext cx="6511925" cy="755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议题一：</a:t>
              </a:r>
              <a:r>
                <a:rPr lang="zh-CN" altLang="en-US" sz="28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尊重，是你我交往的起点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519427" y="1611535"/>
            <a:ext cx="8980380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议题任务：观察下面两张词云图，你有哪些发现？</a:t>
            </a:r>
          </a:p>
        </p:txBody>
      </p:sp>
      <p:pic>
        <p:nvPicPr>
          <p:cNvPr id="10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3" y="2065925"/>
            <a:ext cx="9401175" cy="3855996"/>
          </a:xfrm>
          <a:prstGeom prst="rect">
            <a:avLst/>
          </a:prstGeom>
        </p:spPr>
      </p:pic>
      <p:sp>
        <p:nvSpPr>
          <p:cNvPr id="11" name="形状1"/>
          <p:cNvSpPr txBox="1"/>
          <p:nvPr/>
        </p:nvSpPr>
        <p:spPr>
          <a:xfrm>
            <a:off x="5949004" y="4207078"/>
            <a:ext cx="328579" cy="68309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12" name="形状2"/>
          <p:cNvSpPr txBox="1"/>
          <p:nvPr/>
        </p:nvSpPr>
        <p:spPr>
          <a:xfrm>
            <a:off x="7905683" y="3212697"/>
            <a:ext cx="274196" cy="74362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805" y="246688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500" y="502920"/>
            <a:ext cx="7256780" cy="755650"/>
            <a:chOff x="0" y="0"/>
            <a:chExt cx="7256780" cy="755650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4925"/>
              <a:ext cx="514985" cy="619125"/>
            </a:xfrm>
            <a:prstGeom prst="rect">
              <a:avLst/>
            </a:prstGeom>
          </p:spPr>
        </p:pic>
        <p:sp>
          <p:nvSpPr>
            <p:cNvPr id="8" name="文本5"/>
            <p:cNvSpPr txBox="1"/>
            <p:nvPr/>
          </p:nvSpPr>
          <p:spPr>
            <a:xfrm>
              <a:off x="744855" y="0"/>
              <a:ext cx="6511925" cy="755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0" i="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议题一：</a:t>
              </a:r>
              <a:r>
                <a:rPr lang="zh-CN" altLang="en-US" sz="2800" b="0" i="0" dirty="0">
                  <a:solidFill>
                    <a:srgbClr val="3F3F3F"/>
                  </a:solidFill>
                  <a:latin typeface="黑体" panose="02010609060101010101" charset="-122"/>
                  <a:ea typeface="黑体" panose="02010609060101010101" charset="-122"/>
                </a:rPr>
                <a:t>尊重，是你我交往的起点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848995" y="1259205"/>
            <a:ext cx="10401300" cy="8356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议题小结：为什么要尊重他人？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398897" y="2094843"/>
            <a:ext cx="11582400" cy="13537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100" b="1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（1）对个人而言P33：</a:t>
            </a:r>
          </a:p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每个人都是有尊严的个体，都希望得到他人和社会的尊重。</a:t>
            </a:r>
          </a:p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（既包括自我的尊重，也包括他人的尊重）</a:t>
            </a:r>
          </a:p>
        </p:txBody>
      </p:sp>
      <p:pic>
        <p:nvPicPr>
          <p:cNvPr id="11" name="图片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8318" y="3383852"/>
            <a:ext cx="4202278" cy="3289306"/>
          </a:xfrm>
          <a:prstGeom prst="rect">
            <a:avLst/>
          </a:prstGeom>
        </p:spPr>
      </p:pic>
      <p:grpSp>
        <p:nvGrpSpPr>
          <p:cNvPr id="12" name="组合3"/>
          <p:cNvGrpSpPr/>
          <p:nvPr/>
        </p:nvGrpSpPr>
        <p:grpSpPr>
          <a:xfrm>
            <a:off x="2749685" y="3541271"/>
            <a:ext cx="3222938" cy="657160"/>
            <a:chOff x="0" y="0"/>
            <a:chExt cx="3222938" cy="657160"/>
          </a:xfrm>
        </p:grpSpPr>
        <p:sp>
          <p:nvSpPr>
            <p:cNvPr id="13" name="文本6"/>
            <p:cNvSpPr txBox="1"/>
            <p:nvPr/>
          </p:nvSpPr>
          <p:spPr>
            <a:xfrm>
              <a:off x="841688" y="0"/>
              <a:ext cx="2381250" cy="62509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感受</a:t>
              </a:r>
            </a:p>
          </p:txBody>
        </p:sp>
        <p:sp>
          <p:nvSpPr>
            <p:cNvPr id="14" name="形状2"/>
            <p:cNvSpPr txBox="1"/>
            <p:nvPr/>
          </p:nvSpPr>
          <p:spPr>
            <a:xfrm>
              <a:off x="0" y="415049"/>
              <a:ext cx="821447" cy="242111"/>
            </a:xfrm>
            <a:prstGeom prst="line">
              <a:avLst/>
            </a:prstGeom>
            <a:solidFill>
              <a:srgbClr val="5C81CC"/>
            </a:solidFill>
            <a:ln w="19050">
              <a:solidFill>
                <a:srgbClr val="FF0000"/>
              </a:solidFill>
              <a:prstDash val="solid"/>
              <a:headEnd type="arrow" w="sm" len="sm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2775626" y="4317816"/>
            <a:ext cx="3742303" cy="625094"/>
            <a:chOff x="0" y="0"/>
            <a:chExt cx="3742303" cy="625094"/>
          </a:xfrm>
        </p:grpSpPr>
        <p:sp>
          <p:nvSpPr>
            <p:cNvPr id="16" name="文本7"/>
            <p:cNvSpPr txBox="1"/>
            <p:nvPr/>
          </p:nvSpPr>
          <p:spPr>
            <a:xfrm>
              <a:off x="1361053" y="0"/>
              <a:ext cx="2381250" cy="62509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权利</a:t>
              </a:r>
            </a:p>
          </p:txBody>
        </p:sp>
        <p:sp>
          <p:nvSpPr>
            <p:cNvPr id="17" name="形状3"/>
            <p:cNvSpPr txBox="1"/>
            <p:nvPr/>
          </p:nvSpPr>
          <p:spPr>
            <a:xfrm>
              <a:off x="0" y="269721"/>
              <a:ext cx="1297021" cy="86468"/>
            </a:xfrm>
            <a:prstGeom prst="line">
              <a:avLst/>
            </a:prstGeom>
            <a:solidFill>
              <a:srgbClr val="5C81CC"/>
            </a:solidFill>
            <a:ln w="19050">
              <a:solidFill>
                <a:srgbClr val="FF0000"/>
              </a:solidFill>
              <a:prstDash val="solid"/>
              <a:headEnd type="arrow" w="sm" len="sm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</p:grpSp>
      <p:grpSp>
        <p:nvGrpSpPr>
          <p:cNvPr id="18" name="组合5"/>
          <p:cNvGrpSpPr/>
          <p:nvPr/>
        </p:nvGrpSpPr>
        <p:grpSpPr>
          <a:xfrm>
            <a:off x="2758332" y="4725886"/>
            <a:ext cx="3289157" cy="1140606"/>
            <a:chOff x="0" y="0"/>
            <a:chExt cx="3289157" cy="1140606"/>
          </a:xfrm>
        </p:grpSpPr>
        <p:sp>
          <p:nvSpPr>
            <p:cNvPr id="19" name="文本8"/>
            <p:cNvSpPr txBox="1"/>
            <p:nvPr/>
          </p:nvSpPr>
          <p:spPr>
            <a:xfrm>
              <a:off x="907907" y="515512"/>
              <a:ext cx="2381250" cy="62509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000" b="0" i="0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人格</a:t>
              </a:r>
            </a:p>
          </p:txBody>
        </p:sp>
        <p:sp>
          <p:nvSpPr>
            <p:cNvPr id="20" name="形状4"/>
            <p:cNvSpPr txBox="1"/>
            <p:nvPr/>
          </p:nvSpPr>
          <p:spPr>
            <a:xfrm>
              <a:off x="0" y="0"/>
              <a:ext cx="951149" cy="830094"/>
            </a:xfrm>
            <a:prstGeom prst="line">
              <a:avLst/>
            </a:prstGeom>
            <a:solidFill>
              <a:srgbClr val="5C81CC"/>
            </a:solidFill>
            <a:ln w="19050">
              <a:solidFill>
                <a:srgbClr val="FF0000"/>
              </a:solidFill>
              <a:prstDash val="solid"/>
              <a:headEnd type="arrow" w="sm" len="sm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</p:grpSp>
      <p:sp>
        <p:nvSpPr>
          <p:cNvPr id="21" name="文本3"/>
          <p:cNvSpPr txBox="1"/>
          <p:nvPr/>
        </p:nvSpPr>
        <p:spPr>
          <a:xfrm>
            <a:off x="1305668" y="4042791"/>
            <a:ext cx="571500" cy="10596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尊</a:t>
            </a:r>
          </a:p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73050" y="295910"/>
            <a:ext cx="11645900" cy="6266815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solidFill>
              <a:srgbClr val="8FAFF2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4" name="形状2"/>
          <p:cNvSpPr txBox="1"/>
          <p:nvPr/>
        </p:nvSpPr>
        <p:spPr>
          <a:xfrm>
            <a:off x="1362075" y="1907540"/>
            <a:ext cx="9177655" cy="1733550"/>
          </a:xfrm>
          <a:prstGeom prst="rect">
            <a:avLst/>
          </a:prstGeom>
          <a:solidFill>
            <a:srgbClr val="F6F1DB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endParaRPr/>
          </a:p>
        </p:txBody>
      </p:sp>
      <p:sp>
        <p:nvSpPr>
          <p:cNvPr id="5" name="文本1"/>
          <p:cNvSpPr txBox="1"/>
          <p:nvPr/>
        </p:nvSpPr>
        <p:spPr>
          <a:xfrm>
            <a:off x="2537460" y="2293620"/>
            <a:ext cx="7299325" cy="8909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600" b="1" i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议题二：</a:t>
            </a:r>
            <a:r>
              <a:rPr lang="zh-CN" altLang="en-US" sz="3600" b="1" i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尊重，是和谐生活的前提</a:t>
            </a: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825" y="3043555"/>
            <a:ext cx="7229475" cy="38144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8575"/>
            <a:ext cx="12223115" cy="691515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69548" y="246383"/>
            <a:ext cx="11649710" cy="6316345"/>
            <a:chOff x="0" y="0"/>
            <a:chExt cx="11649710" cy="631634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645900" cy="6266815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>
              <a:solidFill>
                <a:srgbClr val="8FAFF2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  <a:endParaRPr/>
            </a:p>
          </p:txBody>
        </p:sp>
        <p:sp>
          <p:nvSpPr>
            <p:cNvPr id="5" name="文本4"/>
            <p:cNvSpPr txBox="1"/>
            <p:nvPr/>
          </p:nvSpPr>
          <p:spPr>
            <a:xfrm>
              <a:off x="0" y="0"/>
              <a:ext cx="11645900" cy="626681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1800" b="0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在公交车上给老人和小孩让位，他们也会礼让，坐下后会跟我说谢谢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98500" y="502920"/>
            <a:ext cx="7256780" cy="813765"/>
            <a:chOff x="0" y="0"/>
            <a:chExt cx="7256780" cy="813765"/>
          </a:xfrm>
        </p:grpSpPr>
        <p:pic>
          <p:nvPicPr>
            <p:cNvPr id="7" name="图片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4925"/>
              <a:ext cx="514985" cy="619125"/>
            </a:xfrm>
            <a:prstGeom prst="rect">
              <a:avLst/>
            </a:prstGeom>
          </p:spPr>
        </p:pic>
        <p:sp>
          <p:nvSpPr>
            <p:cNvPr id="8" name="文本5"/>
            <p:cNvSpPr txBox="1"/>
            <p:nvPr/>
          </p:nvSpPr>
          <p:spPr>
            <a:xfrm>
              <a:off x="744855" y="0"/>
              <a:ext cx="6511925" cy="81376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议题二：</a:t>
              </a:r>
              <a:r>
                <a:rPr lang="zh-CN" altLang="en-US" sz="3200" b="1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尊重，是和谐生活的前提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397754" y="1457401"/>
            <a:ext cx="5981700" cy="5927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议题情境：生活中那些体现尊重修养的瞬间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1939547" y="2069878"/>
            <a:ext cx="8937031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1.分享生活中体现尊重修养的一张照片，并说说背后的故事。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346491" y="2069811"/>
            <a:ext cx="2627202" cy="5381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议题任务：</a:t>
            </a:r>
          </a:p>
        </p:txBody>
      </p:sp>
      <p:pic>
        <p:nvPicPr>
          <p:cNvPr id="12" name="图片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220" y="2607945"/>
            <a:ext cx="2286635" cy="3961130"/>
          </a:xfrm>
          <a:prstGeom prst="rect">
            <a:avLst/>
          </a:prstGeom>
        </p:spPr>
      </p:pic>
      <p:pic>
        <p:nvPicPr>
          <p:cNvPr id="13" name="图片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705" y="2607945"/>
            <a:ext cx="2380615" cy="39147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729855" y="5754370"/>
            <a:ext cx="4394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信息技术说明：</a:t>
            </a:r>
            <a:r>
              <a:rPr lang="zh-CN" altLang="en-US" sz="1600" b="1">
                <a:latin typeface="楷体" panose="02010609060101010101" charset="-122"/>
                <a:ea typeface="楷体" panose="02010609060101010101" charset="-122"/>
              </a:rPr>
              <a:t>希沃投屏</a:t>
            </a:r>
            <a:r>
              <a:rPr lang="en-US" altLang="zh-CN" sz="1600" b="1">
                <a:latin typeface="楷体" panose="02010609060101010101" charset="-122"/>
                <a:ea typeface="楷体" panose="02010609060101010101" charset="-122"/>
              </a:rPr>
              <a:t>-</a:t>
            </a:r>
            <a:r>
              <a:rPr lang="zh-CN" altLang="en-US" sz="1600" b="1">
                <a:latin typeface="楷体" panose="02010609060101010101" charset="-122"/>
                <a:ea typeface="楷体" panose="02010609060101010101" charset="-122"/>
              </a:rPr>
              <a:t>班级小管家小程序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bldLvl="0" animBg="1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FkNTY0YTEyNGE3M2Y3ZTVhOGE0ZGZhYWU1ODM3NTc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1463</Words>
  <Application>Microsoft Office PowerPoint</Application>
  <PresentationFormat>宽屏</PresentationFormat>
  <Paragraphs>130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黑体</vt:lpstr>
      <vt:lpstr>楷体</vt:lpstr>
      <vt:lpstr>楷体, KaiTi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尊重他人课件（集体备课大赛）</dc:title>
  <dc:creator>微信用户</dc:creator>
  <cp:lastModifiedBy>琪菲 张</cp:lastModifiedBy>
  <cp:revision>4</cp:revision>
  <dcterms:created xsi:type="dcterms:W3CDTF">2024-04-26T02:17:00Z</dcterms:created>
  <dcterms:modified xsi:type="dcterms:W3CDTF">2024-11-05T08:16:38Z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be744e89-52cb-411e-a22a-d3c4943e1112:1</vt:lpwstr>
  </property>
  <property fmtid="{D5CDD505-2E9C-101B-9397-08002B2CF9AE}" pid="5" name="EasiNoteDocumentName">
    <vt:lpwstr>尊重他人课件（集体备课大赛）</vt:lpwstr>
  </property>
  <property fmtid="{D5CDD505-2E9C-101B-9397-08002B2CF9AE}" pid="6" name="EasiNoteAuthor">
    <vt:lpwstr>oypzxpgwyygiwtllipvwth1516858941</vt:lpwstr>
  </property>
  <property fmtid="{D5CDD505-2E9C-101B-9397-08002B2CF9AE}" pid="7" name="EasiNoteUpstreamCoursewareInfo_0">
    <vt:lpwstr>f397a2e9-2eff-44bc-9742-90a3e2ff6d6d</vt:lpwstr>
  </property>
  <property fmtid="{D5CDD505-2E9C-101B-9397-08002B2CF9AE}" pid="8" name="EasiNoteUpstreamCoursewareInfo_1">
    <vt:lpwstr>ca5dd7a5-1544-4888-bc49-65752629687f</vt:lpwstr>
  </property>
  <property fmtid="{D5CDD505-2E9C-101B-9397-08002B2CF9AE}" pid="9" name="ICV">
    <vt:lpwstr>71EDDAB222F14D78B03C3ACD42E80A33_12</vt:lpwstr>
  </property>
  <property fmtid="{D5CDD505-2E9C-101B-9397-08002B2CF9AE}" pid="10" name="KSOProductBuildVer">
    <vt:lpwstr>2052-12.1.0.15712</vt:lpwstr>
  </property>
</Properties>
</file>