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176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jpe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6" Type="http://schemas.openxmlformats.org/officeDocument/2006/relationships/slideLayout" Target="../slideLayouts/slideLayout15.xml"/><Relationship Id="rId15" Type="http://schemas.openxmlformats.org/officeDocument/2006/relationships/image" Target="../media/image37.jpeg"/><Relationship Id="rId14" Type="http://schemas.openxmlformats.org/officeDocument/2006/relationships/image" Target="../media/image36.jpeg"/><Relationship Id="rId13" Type="http://schemas.openxmlformats.org/officeDocument/2006/relationships/image" Target="../media/image35.jpeg"/><Relationship Id="rId12" Type="http://schemas.openxmlformats.org/officeDocument/2006/relationships/image" Target="../media/image34.jpeg"/><Relationship Id="rId11" Type="http://schemas.openxmlformats.org/officeDocument/2006/relationships/image" Target="../media/image33.jpeg"/><Relationship Id="rId10" Type="http://schemas.openxmlformats.org/officeDocument/2006/relationships/image" Target="../media/image32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slide" Target="slide24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9.jpeg"/><Relationship Id="rId2" Type="http://schemas.openxmlformats.org/officeDocument/2006/relationships/image" Target="../media/image46.jpeg"/><Relationship Id="rId1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48.jpeg"/><Relationship Id="rId1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54.png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jpe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404489" y="282092"/>
            <a:ext cx="9493158" cy="77244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200" b="1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 我身边的那些“菌”</a:t>
            </a:r>
            <a:endParaRPr lang="zh-CN" altLang="en-US" sz="4200" b="1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形状1"/>
          <p:cNvSpPr txBox="1"/>
          <p:nvPr/>
        </p:nvSpPr>
        <p:spPr>
          <a:xfrm>
            <a:off x="1251661" y="1868805"/>
            <a:ext cx="9588500" cy="2565400"/>
          </a:xfrm>
          <a:custGeom>
            <a:avLst/>
            <a:gdLst>
              <a:gd name="connsiteX0" fmla="*/ 0 w 9588500"/>
              <a:gd name="connsiteY0" fmla="*/ 2565400 h 2565400"/>
              <a:gd name="connsiteX1" fmla="*/ 1866820 w 9588500"/>
              <a:gd name="connsiteY1" fmla="*/ 2534332 h 2565400"/>
              <a:gd name="connsiteX2" fmla="*/ 3746580 w 9588500"/>
              <a:gd name="connsiteY2" fmla="*/ 2012267 h 2565400"/>
              <a:gd name="connsiteX3" fmla="*/ 6482019 w 9588500"/>
              <a:gd name="connsiteY3" fmla="*/ 871847 h 2565400"/>
              <a:gd name="connsiteX4" fmla="*/ 8570885 w 9588500"/>
              <a:gd name="connsiteY4" fmla="*/ 1371377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0" h="2565400" fill="none">
                <a:moveTo>
                  <a:pt x="0" y="2565400"/>
                </a:moveTo>
                <a:quadBezTo>
                  <a:pt x="1866820" y="2534332"/>
                  <a:pt x="2806700" y="2273300"/>
                </a:quadBezTo>
                <a:cubicBezTo>
                  <a:pt x="3746580" y="2012267"/>
                  <a:pt x="4770181" y="1033153"/>
                  <a:pt x="5626100" y="952500"/>
                </a:cubicBezTo>
                <a:cubicBezTo>
                  <a:pt x="6482019" y="871847"/>
                  <a:pt x="7253315" y="1702023"/>
                  <a:pt x="7912100" y="1536700"/>
                </a:cubicBezTo>
                <a:quadBezTo>
                  <a:pt x="8570885" y="1371377"/>
                  <a:pt x="9588500" y="0"/>
                </a:quadBezTo>
              </a:path>
            </a:pathLst>
          </a:custGeom>
          <a:solidFill>
            <a:srgbClr val="5C81CC"/>
          </a:solidFill>
          <a:ln w="1143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形状2"/>
          <p:cNvSpPr txBox="1"/>
          <p:nvPr/>
        </p:nvSpPr>
        <p:spPr>
          <a:xfrm>
            <a:off x="1351474" y="2554605"/>
            <a:ext cx="9588500" cy="2565400"/>
          </a:xfrm>
          <a:custGeom>
            <a:avLst/>
            <a:gdLst>
              <a:gd name="connsiteX0" fmla="*/ 0 w 9588500"/>
              <a:gd name="connsiteY0" fmla="*/ 2565400 h 2565400"/>
              <a:gd name="connsiteX1" fmla="*/ 1866820 w 9588500"/>
              <a:gd name="connsiteY1" fmla="*/ 2534332 h 2565400"/>
              <a:gd name="connsiteX2" fmla="*/ 3746580 w 9588500"/>
              <a:gd name="connsiteY2" fmla="*/ 2012267 h 2565400"/>
              <a:gd name="connsiteX3" fmla="*/ 6482019 w 9588500"/>
              <a:gd name="connsiteY3" fmla="*/ 871847 h 2565400"/>
              <a:gd name="connsiteX4" fmla="*/ 8570885 w 9588500"/>
              <a:gd name="connsiteY4" fmla="*/ 1371377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8500" h="2565400" fill="none">
                <a:moveTo>
                  <a:pt x="0" y="2565400"/>
                </a:moveTo>
                <a:quadBezTo>
                  <a:pt x="1866820" y="2534332"/>
                  <a:pt x="2806700" y="2273300"/>
                </a:quadBezTo>
                <a:cubicBezTo>
                  <a:pt x="3746580" y="2012267"/>
                  <a:pt x="4770181" y="1033153"/>
                  <a:pt x="5626100" y="952500"/>
                </a:cubicBezTo>
                <a:cubicBezTo>
                  <a:pt x="6482019" y="871847"/>
                  <a:pt x="7253315" y="1702022"/>
                  <a:pt x="7912100" y="1536700"/>
                </a:cubicBezTo>
                <a:quadBezTo>
                  <a:pt x="8570885" y="1371377"/>
                  <a:pt x="9588500" y="0"/>
                </a:quadBezTo>
              </a:path>
            </a:pathLst>
          </a:custGeom>
          <a:solidFill>
            <a:srgbClr val="5C81CC"/>
          </a:solidFill>
          <a:ln w="104775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784" y="3209925"/>
            <a:ext cx="880262" cy="1551489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482503" y="4027484"/>
            <a:ext cx="880262" cy="1551489"/>
          </a:xfrm>
          <a:prstGeom prst="rect">
            <a:avLst/>
          </a:prstGeom>
        </p:spPr>
      </p:pic>
      <p:pic>
        <p:nvPicPr>
          <p:cNvPr id="8" name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100" y="1834344"/>
            <a:ext cx="880262" cy="1551489"/>
          </a:xfrm>
          <a:prstGeom prst="rect">
            <a:avLst/>
          </a:prstGeom>
        </p:spPr>
      </p:pic>
      <p:pic>
        <p:nvPicPr>
          <p:cNvPr id="9" name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286400" y="2523325"/>
            <a:ext cx="880262" cy="1551489"/>
          </a:xfrm>
          <a:prstGeom prst="rect">
            <a:avLst/>
          </a:prstGeom>
        </p:spPr>
      </p:pic>
      <p:sp>
        <p:nvSpPr>
          <p:cNvPr id="10" name="文本2"/>
          <p:cNvSpPr txBox="1"/>
          <p:nvPr/>
        </p:nvSpPr>
        <p:spPr>
          <a:xfrm>
            <a:off x="652777" y="2527021"/>
            <a:ext cx="3619500" cy="6448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探究：身边的细菌真菌</a:t>
            </a:r>
            <a:endParaRPr lang="zh-CN" altLang="en-US" sz="27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3"/>
          <p:cNvSpPr txBox="1"/>
          <p:nvPr/>
        </p:nvSpPr>
        <p:spPr>
          <a:xfrm>
            <a:off x="3193190" y="5579193"/>
            <a:ext cx="4305300" cy="6448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观察：显微镜下的细菌真菌</a:t>
            </a:r>
            <a:endParaRPr lang="zh-CN" altLang="en-US" sz="27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4"/>
          <p:cNvSpPr txBox="1"/>
          <p:nvPr/>
        </p:nvSpPr>
        <p:spPr>
          <a:xfrm>
            <a:off x="7142474" y="4280221"/>
            <a:ext cx="6067425" cy="6448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总结：我与自然界中的细菌真菌</a:t>
            </a:r>
            <a:endParaRPr lang="zh-CN" altLang="en-US" sz="27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3" name="文本5"/>
          <p:cNvSpPr txBox="1"/>
          <p:nvPr/>
        </p:nvSpPr>
        <p:spPr>
          <a:xfrm>
            <a:off x="5654002" y="1273492"/>
            <a:ext cx="3276600" cy="6448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实践：制作发酵食品</a:t>
            </a:r>
            <a:endParaRPr lang="zh-CN" altLang="en-US" sz="27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4" name="文本6"/>
          <p:cNvSpPr txBox="1"/>
          <p:nvPr/>
        </p:nvSpPr>
        <p:spPr>
          <a:xfrm>
            <a:off x="1643377" y="3255683"/>
            <a:ext cx="391573" cy="64306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27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7"/>
          <p:cNvSpPr txBox="1"/>
          <p:nvPr/>
        </p:nvSpPr>
        <p:spPr>
          <a:xfrm>
            <a:off x="4727096" y="4761424"/>
            <a:ext cx="391573" cy="64306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27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8"/>
          <p:cNvSpPr txBox="1"/>
          <p:nvPr/>
        </p:nvSpPr>
        <p:spPr>
          <a:xfrm>
            <a:off x="7749502" y="1956702"/>
            <a:ext cx="391573" cy="64306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27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9"/>
          <p:cNvSpPr txBox="1"/>
          <p:nvPr/>
        </p:nvSpPr>
        <p:spPr>
          <a:xfrm>
            <a:off x="10530602" y="3255474"/>
            <a:ext cx="391573" cy="64306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27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7" dur="1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2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7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2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7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42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47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2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7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811" y="1373505"/>
            <a:ext cx="2559748" cy="341265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324526" y="4786255"/>
            <a:ext cx="1841500" cy="6280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高温灭菌锅</a:t>
            </a:r>
            <a:endParaRPr lang="zh-CN" altLang="en-US" sz="26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30724" y="659854"/>
            <a:ext cx="2101625" cy="2801884"/>
          </a:xfrm>
          <a:prstGeom prst="rect">
            <a:avLst/>
          </a:prstGeom>
        </p:spPr>
      </p:pic>
      <p:sp>
        <p:nvSpPr>
          <p:cNvPr id="5" name="形状1"/>
          <p:cNvSpPr txBox="1"/>
          <p:nvPr/>
        </p:nvSpPr>
        <p:spPr>
          <a:xfrm>
            <a:off x="6371854" y="1421149"/>
            <a:ext cx="5717972" cy="331727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文本2"/>
          <p:cNvSpPr txBox="1"/>
          <p:nvPr/>
        </p:nvSpPr>
        <p:spPr>
          <a:xfrm>
            <a:off x="6319085" y="1534220"/>
            <a:ext cx="7412565" cy="20751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为什么要进行高温灭菌？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>
              <a:buFont typeface="Wingdings" panose="05000000000000000000"/>
              <a:buChar char="l"/>
            </a:pP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灭菌后可直接可立刻进行接种吗？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3"/>
          <p:cNvSpPr txBox="1"/>
          <p:nvPr/>
        </p:nvSpPr>
        <p:spPr>
          <a:xfrm>
            <a:off x="7998619" y="-10859"/>
            <a:ext cx="332994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第二步 &gt; 高温灭菌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8" name="组合1"/>
          <p:cNvGrpSpPr/>
          <p:nvPr/>
        </p:nvGrpSpPr>
        <p:grpSpPr>
          <a:xfrm>
            <a:off x="6024448" y="4785989"/>
            <a:ext cx="6316050" cy="1221931"/>
            <a:chOff x="0" y="0"/>
            <a:chExt cx="6316050" cy="1221931"/>
          </a:xfrm>
        </p:grpSpPr>
        <p:sp>
          <p:nvSpPr>
            <p:cNvPr id="9" name="文本6"/>
            <p:cNvSpPr txBox="1"/>
            <p:nvPr/>
          </p:nvSpPr>
          <p:spPr>
            <a:xfrm>
              <a:off x="474050" y="4953"/>
              <a:ext cx="5842000" cy="121697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D25A53"/>
                  </a:solidFill>
                  <a:latin typeface="华文中宋" panose="02010600040101010101" charset="-122"/>
                  <a:ea typeface="华文中宋" panose="02010600040101010101" charset="-122"/>
                </a:rPr>
                <a:t>安全提示：高温灭菌锅工作时温度超过</a:t>
              </a:r>
              <a:r>
                <a:rPr lang="zh-CN" altLang="en-US" sz="3700" b="0" i="0" dirty="0">
                  <a:solidFill>
                    <a:srgbClr val="D25A53"/>
                  </a:solidFill>
                  <a:latin typeface="华文中宋" panose="02010600040101010101" charset="-122"/>
                  <a:ea typeface="华文中宋" panose="02010600040101010101" charset="-122"/>
                </a:rPr>
                <a:t>  </a:t>
              </a:r>
              <a:r>
                <a:rPr lang="zh-CN" altLang="en-US" sz="2400" b="0" i="0" dirty="0">
                  <a:solidFill>
                    <a:srgbClr val="D25A53"/>
                  </a:solidFill>
                  <a:latin typeface="华文中宋" panose="02010600040101010101" charset="-122"/>
                  <a:ea typeface="华文中宋" panose="02010600040101010101" charset="-122"/>
                </a:rPr>
                <a:t>120℃，一定要在老师指导下进行操作。</a:t>
              </a:r>
              <a:endParaRPr lang="zh-CN" altLang="en-US" sz="24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" name="文本7"/>
            <p:cNvSpPr txBox="1"/>
            <p:nvPr/>
          </p:nvSpPr>
          <p:spPr>
            <a:xfrm>
              <a:off x="0" y="0"/>
              <a:ext cx="736600" cy="975233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4300" b="0" i="0" dirty="0">
                  <a:solidFill>
                    <a:srgbClr val="D25A53"/>
                  </a:solidFill>
                  <a:latin typeface="华文中宋" panose="02010600040101010101" charset="-122"/>
                  <a:ea typeface="华文中宋" panose="02010600040101010101" charset="-122"/>
                </a:rPr>
                <a:t>！</a:t>
              </a:r>
              <a:endParaRPr lang="zh-CN" altLang="en-US" sz="43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11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95" y="3230870"/>
            <a:ext cx="2801588" cy="2101406"/>
          </a:xfrm>
          <a:prstGeom prst="rect">
            <a:avLst/>
          </a:prstGeom>
        </p:spPr>
      </p:pic>
      <p:sp>
        <p:nvSpPr>
          <p:cNvPr id="12" name="形状2"/>
          <p:cNvSpPr txBox="1"/>
          <p:nvPr/>
        </p:nvSpPr>
        <p:spPr>
          <a:xfrm rot="18888000">
            <a:off x="2798026" y="2085632"/>
            <a:ext cx="621421" cy="520417"/>
          </a:xfrm>
          <a:custGeom>
            <a:avLst/>
            <a:gdLst>
              <a:gd name="connsiteX0" fmla="*/ 309170 w 621421"/>
              <a:gd name="connsiteY0" fmla="*/ 0 h 520417"/>
              <a:gd name="connsiteX1" fmla="*/ 621420 w 621421"/>
              <a:gd name="connsiteY1" fmla="*/ 260209 h 520417"/>
              <a:gd name="connsiteX2" fmla="*/ 309170 w 621421"/>
              <a:gd name="connsiteY2" fmla="*/ 520417 h 520417"/>
              <a:gd name="connsiteX3" fmla="*/ 309170 w 621421"/>
              <a:gd name="connsiteY3" fmla="*/ 346945 h 520417"/>
              <a:gd name="connsiteX4" fmla="*/ 0 w 621421"/>
              <a:gd name="connsiteY4" fmla="*/ 346945 h 520417"/>
              <a:gd name="connsiteX5" fmla="*/ 0 w 621421"/>
              <a:gd name="connsiteY5" fmla="*/ 173472 h 520417"/>
              <a:gd name="connsiteX6" fmla="*/ 309170 w 621421"/>
              <a:gd name="connsiteY6" fmla="*/ 173472 h 520417"/>
              <a:gd name="connsiteX7" fmla="*/ 309170 w 621421"/>
              <a:gd name="connsiteY7" fmla="*/ 0 h 52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420" h="520417">
                <a:moveTo>
                  <a:pt x="309170" y="0"/>
                </a:moveTo>
                <a:lnTo>
                  <a:pt x="621420" y="260209"/>
                </a:lnTo>
                <a:lnTo>
                  <a:pt x="309170" y="520417"/>
                </a:lnTo>
                <a:lnTo>
                  <a:pt x="309170" y="346945"/>
                </a:lnTo>
                <a:lnTo>
                  <a:pt x="0" y="346945"/>
                </a:lnTo>
                <a:lnTo>
                  <a:pt x="0" y="173472"/>
                </a:lnTo>
                <a:lnTo>
                  <a:pt x="309170" y="173472"/>
                </a:lnTo>
                <a:lnTo>
                  <a:pt x="309170" y="0"/>
                </a:lnTo>
                <a:close/>
              </a:path>
            </a:pathLst>
          </a:cu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3" name="形状3"/>
          <p:cNvSpPr txBox="1"/>
          <p:nvPr/>
        </p:nvSpPr>
        <p:spPr>
          <a:xfrm rot="5400000">
            <a:off x="4055326" y="2967295"/>
            <a:ext cx="621421" cy="520417"/>
          </a:xfrm>
          <a:custGeom>
            <a:avLst/>
            <a:gdLst>
              <a:gd name="connsiteX0" fmla="*/ 309170 w 621421"/>
              <a:gd name="connsiteY0" fmla="*/ 0 h 520417"/>
              <a:gd name="connsiteX1" fmla="*/ 621420 w 621421"/>
              <a:gd name="connsiteY1" fmla="*/ 260209 h 520417"/>
              <a:gd name="connsiteX2" fmla="*/ 309170 w 621421"/>
              <a:gd name="connsiteY2" fmla="*/ 520417 h 520417"/>
              <a:gd name="connsiteX3" fmla="*/ 309170 w 621421"/>
              <a:gd name="connsiteY3" fmla="*/ 346945 h 520417"/>
              <a:gd name="connsiteX4" fmla="*/ 0 w 621421"/>
              <a:gd name="connsiteY4" fmla="*/ 346945 h 520417"/>
              <a:gd name="connsiteX5" fmla="*/ 0 w 621421"/>
              <a:gd name="connsiteY5" fmla="*/ 173472 h 520417"/>
              <a:gd name="connsiteX6" fmla="*/ 309170 w 621421"/>
              <a:gd name="connsiteY6" fmla="*/ 173472 h 520417"/>
              <a:gd name="connsiteX7" fmla="*/ 309170 w 621421"/>
              <a:gd name="connsiteY7" fmla="*/ 0 h 52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420" h="520417">
                <a:moveTo>
                  <a:pt x="309170" y="0"/>
                </a:moveTo>
                <a:lnTo>
                  <a:pt x="621420" y="260209"/>
                </a:lnTo>
                <a:lnTo>
                  <a:pt x="309170" y="520417"/>
                </a:lnTo>
                <a:lnTo>
                  <a:pt x="309170" y="346945"/>
                </a:lnTo>
                <a:lnTo>
                  <a:pt x="0" y="346945"/>
                </a:lnTo>
                <a:lnTo>
                  <a:pt x="0" y="173472"/>
                </a:lnTo>
                <a:lnTo>
                  <a:pt x="309170" y="173472"/>
                </a:lnTo>
                <a:lnTo>
                  <a:pt x="309170" y="0"/>
                </a:lnTo>
                <a:close/>
              </a:path>
            </a:pathLst>
          </a:cu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文本4"/>
          <p:cNvSpPr txBox="1"/>
          <p:nvPr/>
        </p:nvSpPr>
        <p:spPr>
          <a:xfrm>
            <a:off x="6787915" y="2076040"/>
            <a:ext cx="3390900" cy="6616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杀死原有的细菌真菌</a:t>
            </a:r>
            <a:endParaRPr lang="zh-CN" altLang="en-US" sz="2800" b="0" i="0" dirty="0">
              <a:solidFill>
                <a:srgbClr val="D25A5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文本5"/>
          <p:cNvSpPr txBox="1"/>
          <p:nvPr/>
        </p:nvSpPr>
        <p:spPr>
          <a:xfrm>
            <a:off x="6787772" y="3609013"/>
            <a:ext cx="1968500" cy="6616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冷却后接种</a:t>
            </a:r>
            <a:endParaRPr lang="zh-CN" altLang="en-US" sz="2800" b="0" i="0" dirty="0">
              <a:solidFill>
                <a:srgbClr val="D25A5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88470" y="1189139"/>
            <a:ext cx="3418189" cy="2689479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566423" y="779155"/>
            <a:ext cx="4000500" cy="88328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0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生物兴趣小组</a:t>
            </a:r>
            <a:endParaRPr lang="zh-CN" altLang="en-US" sz="50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rcRect t="28307"/>
          <a:stretch>
            <a:fillRect/>
          </a:stretch>
        </p:blipFill>
        <p:spPr>
          <a:xfrm>
            <a:off x="3161871" y="1922383"/>
            <a:ext cx="6857313" cy="3688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374" y="718128"/>
            <a:ext cx="2658818" cy="5442547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4507401" y="2298983"/>
            <a:ext cx="7299122" cy="2455259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4564028" y="2649922"/>
            <a:ext cx="7251830" cy="6784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Q:小娟同学接种时为什么要用酒精灯？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8279997" y="718204"/>
            <a:ext cx="256794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第三步 &gt; 接种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4908309" y="3473777"/>
            <a:ext cx="66675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保证相对无菌环境，避免其他杂菌干扰</a:t>
            </a:r>
            <a:endParaRPr lang="zh-CN" altLang="en-US" sz="3000" b="0" i="0" dirty="0">
              <a:solidFill>
                <a:srgbClr val="D25A5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26663" t="34977" r="34442" b="11669"/>
          <a:stretch>
            <a:fillRect/>
          </a:stretch>
        </p:blipFill>
        <p:spPr>
          <a:xfrm rot="16200000">
            <a:off x="1847707" y="1083212"/>
            <a:ext cx="2246414" cy="4106666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5284680" y="1723511"/>
            <a:ext cx="6289472" cy="30940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5576621" y="1960302"/>
            <a:ext cx="5873686" cy="26304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细菌真菌培养时，生物兴趣小组应该将培养基放在怎样的环境中？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A.室内温暖处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B.恒温培养箱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8138322" y="154238"/>
            <a:ext cx="256794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第四步 &gt; 培养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形状2"/>
          <p:cNvSpPr txBox="1"/>
          <p:nvPr/>
        </p:nvSpPr>
        <p:spPr>
          <a:xfrm>
            <a:off x="5547817" y="3270523"/>
            <a:ext cx="499453" cy="502206"/>
          </a:xfrm>
          <a:custGeom>
            <a:avLst/>
            <a:gdLst>
              <a:gd name="connsiteX0" fmla="*/ 249726 w 499453"/>
              <a:gd name="connsiteY0" fmla="*/ 0 h 502206"/>
              <a:gd name="connsiteX1" fmla="*/ 387647 w 499453"/>
              <a:gd name="connsiteY1" fmla="*/ 0 h 502206"/>
              <a:gd name="connsiteX2" fmla="*/ 499453 w 499453"/>
              <a:gd name="connsiteY2" fmla="*/ 389783 h 502206"/>
              <a:gd name="connsiteX3" fmla="*/ 111806 w 499453"/>
              <a:gd name="connsiteY3" fmla="*/ 502206 h 502206"/>
              <a:gd name="connsiteX4" fmla="*/ 0 w 499453"/>
              <a:gd name="connsiteY4" fmla="*/ 112423 h 5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53" h="502206">
                <a:moveTo>
                  <a:pt x="249726" y="0"/>
                </a:moveTo>
                <a:cubicBezTo>
                  <a:pt x="387647" y="0"/>
                  <a:pt x="499453" y="112423"/>
                  <a:pt x="499453" y="251103"/>
                </a:cubicBezTo>
                <a:cubicBezTo>
                  <a:pt x="499453" y="389783"/>
                  <a:pt x="387647" y="502206"/>
                  <a:pt x="249726" y="502206"/>
                </a:cubicBezTo>
                <a:cubicBezTo>
                  <a:pt x="111806" y="502206"/>
                  <a:pt x="0" y="389783"/>
                  <a:pt x="0" y="251103"/>
                </a:cubicBezTo>
                <a:cubicBezTo>
                  <a:pt x="0" y="112423"/>
                  <a:pt x="111806" y="0"/>
                  <a:pt x="24972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E6A4A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" name="形状3"/>
          <p:cNvSpPr txBox="1"/>
          <p:nvPr/>
        </p:nvSpPr>
        <p:spPr>
          <a:xfrm>
            <a:off x="5544864" y="3792926"/>
            <a:ext cx="499453" cy="502206"/>
          </a:xfrm>
          <a:custGeom>
            <a:avLst/>
            <a:gdLst>
              <a:gd name="connsiteX0" fmla="*/ 249726 w 499453"/>
              <a:gd name="connsiteY0" fmla="*/ 0 h 502206"/>
              <a:gd name="connsiteX1" fmla="*/ 387647 w 499453"/>
              <a:gd name="connsiteY1" fmla="*/ 0 h 502206"/>
              <a:gd name="connsiteX2" fmla="*/ 499453 w 499453"/>
              <a:gd name="connsiteY2" fmla="*/ 389783 h 502206"/>
              <a:gd name="connsiteX3" fmla="*/ 111806 w 499453"/>
              <a:gd name="connsiteY3" fmla="*/ 502206 h 502206"/>
              <a:gd name="connsiteX4" fmla="*/ 0 w 499453"/>
              <a:gd name="connsiteY4" fmla="*/ 112423 h 5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53" h="502206">
                <a:moveTo>
                  <a:pt x="249726" y="0"/>
                </a:moveTo>
                <a:cubicBezTo>
                  <a:pt x="387647" y="0"/>
                  <a:pt x="499453" y="112423"/>
                  <a:pt x="499453" y="251103"/>
                </a:cubicBezTo>
                <a:cubicBezTo>
                  <a:pt x="499453" y="389783"/>
                  <a:pt x="387647" y="502206"/>
                  <a:pt x="249726" y="502206"/>
                </a:cubicBezTo>
                <a:cubicBezTo>
                  <a:pt x="111806" y="502206"/>
                  <a:pt x="0" y="389783"/>
                  <a:pt x="0" y="251103"/>
                </a:cubicBezTo>
                <a:cubicBezTo>
                  <a:pt x="0" y="112423"/>
                  <a:pt x="111806" y="0"/>
                  <a:pt x="24972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E6A4A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9056" y="1005878"/>
            <a:ext cx="10071221" cy="3099464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1299134" y="2025929"/>
            <a:ext cx="7035800" cy="8694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900" b="0" i="0" dirty="0">
                <a:solidFill>
                  <a:srgbClr val="FFFFFF"/>
                </a:solidFill>
                <a:latin typeface="华文行楷" panose="02010800040101010101" charset="-122"/>
                <a:ea typeface="华文行楷" panose="02010800040101010101" charset="-122"/>
              </a:rPr>
              <a:t>探究：剩菜中的细菌真菌</a:t>
            </a:r>
            <a:endParaRPr lang="zh-CN" altLang="en-US" sz="4900" b="0" i="0" dirty="0">
              <a:solidFill>
                <a:srgbClr val="FFFFFF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1438685" y="4105132"/>
            <a:ext cx="6896100" cy="2209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生物兴趣小组： 小婷    小雨</a:t>
            </a:r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     小娟    小卿</a:t>
            </a:r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汇报人：          小雨    小婷     </a:t>
            </a:r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</a:t>
            </a:r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809" y="388934"/>
            <a:ext cx="4077464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096467" y="3437925"/>
            <a:ext cx="6096591" cy="3429000"/>
          </a:xfrm>
          <a:prstGeom prst="rect">
            <a:avLst/>
          </a:prstGeom>
          <a:solidFill>
            <a:srgbClr val="C3C3C7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7194" y="4679747"/>
            <a:ext cx="1472051" cy="1962541"/>
          </a:xfrm>
          <a:prstGeom prst="rect">
            <a:avLst/>
          </a:prstGeom>
        </p:spPr>
      </p:pic>
      <p:sp>
        <p:nvSpPr>
          <p:cNvPr id="4" name="形状2"/>
          <p:cNvSpPr txBox="1"/>
          <p:nvPr/>
        </p:nvSpPr>
        <p:spPr>
          <a:xfrm>
            <a:off x="-124" y="8334"/>
            <a:ext cx="6096591" cy="3429000"/>
          </a:xfrm>
          <a:prstGeom prst="rect">
            <a:avLst/>
          </a:prstGeom>
          <a:solidFill>
            <a:srgbClr val="C3C3C7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形状3"/>
          <p:cNvSpPr txBox="1"/>
          <p:nvPr/>
        </p:nvSpPr>
        <p:spPr>
          <a:xfrm>
            <a:off x="467" y="3437925"/>
            <a:ext cx="6096591" cy="3429000"/>
          </a:xfrm>
          <a:prstGeom prst="rect">
            <a:avLst/>
          </a:prstGeom>
          <a:solidFill>
            <a:srgbClr val="E4E4E6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845" y="4679652"/>
            <a:ext cx="1471765" cy="1962169"/>
          </a:xfrm>
          <a:prstGeom prst="rect">
            <a:avLst/>
          </a:prstGeom>
        </p:spPr>
      </p:pic>
      <p:sp>
        <p:nvSpPr>
          <p:cNvPr id="7" name="形状4"/>
          <p:cNvSpPr txBox="1"/>
          <p:nvPr/>
        </p:nvSpPr>
        <p:spPr>
          <a:xfrm>
            <a:off x="6096038" y="8363"/>
            <a:ext cx="6096591" cy="3429000"/>
          </a:xfrm>
          <a:prstGeom prst="rect">
            <a:avLst/>
          </a:prstGeom>
          <a:solidFill>
            <a:srgbClr val="E4E4E6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8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279" y="1256195"/>
            <a:ext cx="1473098" cy="1963931"/>
          </a:xfrm>
          <a:prstGeom prst="rect">
            <a:avLst/>
          </a:prstGeom>
        </p:spPr>
      </p:pic>
      <p:pic>
        <p:nvPicPr>
          <p:cNvPr id="9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64" y="1256633"/>
            <a:ext cx="1471994" cy="1962445"/>
          </a:xfrm>
          <a:prstGeom prst="rect">
            <a:avLst/>
          </a:prstGeom>
        </p:spPr>
      </p:pic>
      <p:pic>
        <p:nvPicPr>
          <p:cNvPr id="10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88000">
            <a:off x="-70028" y="4276725"/>
            <a:ext cx="2949083" cy="2232993"/>
          </a:xfrm>
          <a:prstGeom prst="rect">
            <a:avLst/>
          </a:prstGeom>
        </p:spPr>
      </p:pic>
      <p:pic>
        <p:nvPicPr>
          <p:cNvPr id="11" name="图片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541" y="1014870"/>
            <a:ext cx="1646853" cy="1610601"/>
          </a:xfrm>
          <a:prstGeom prst="rect">
            <a:avLst/>
          </a:prstGeom>
        </p:spPr>
      </p:pic>
      <p:pic>
        <p:nvPicPr>
          <p:cNvPr id="12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884" y="590712"/>
            <a:ext cx="1758810" cy="2718797"/>
          </a:xfrm>
          <a:prstGeom prst="rect">
            <a:avLst/>
          </a:prstGeom>
        </p:spPr>
      </p:pic>
      <p:pic>
        <p:nvPicPr>
          <p:cNvPr id="13" name="图片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10" y="4679471"/>
            <a:ext cx="2616994" cy="1962741"/>
          </a:xfrm>
          <a:prstGeom prst="rect">
            <a:avLst/>
          </a:prstGeom>
        </p:spPr>
      </p:pic>
      <p:sp>
        <p:nvSpPr>
          <p:cNvPr id="14" name="形状5"/>
          <p:cNvSpPr txBox="1"/>
          <p:nvPr/>
        </p:nvSpPr>
        <p:spPr>
          <a:xfrm>
            <a:off x="2202942" y="125597"/>
            <a:ext cx="3817029" cy="1084002"/>
          </a:xfrm>
          <a:custGeom>
            <a:avLst/>
            <a:gdLst>
              <a:gd name="connsiteX0" fmla="*/ 180667 w 3817029"/>
              <a:gd name="connsiteY0" fmla="*/ 0 h 1084002"/>
              <a:gd name="connsiteX1" fmla="*/ 3636362 w 3817029"/>
              <a:gd name="connsiteY1" fmla="*/ 0 h 1084002"/>
              <a:gd name="connsiteX2" fmla="*/ 3684278 w 3817029"/>
              <a:gd name="connsiteY2" fmla="*/ 0 h 1084002"/>
              <a:gd name="connsiteX3" fmla="*/ 3797995 w 3817029"/>
              <a:gd name="connsiteY3" fmla="*/ 86798 h 1084002"/>
              <a:gd name="connsiteX4" fmla="*/ 3817030 w 3817029"/>
              <a:gd name="connsiteY4" fmla="*/ 903335 h 1084002"/>
              <a:gd name="connsiteX5" fmla="*/ 3817029 w 3817029"/>
              <a:gd name="connsiteY5" fmla="*/ 951251 h 1084002"/>
              <a:gd name="connsiteX6" fmla="*/ 3730232 w 3817029"/>
              <a:gd name="connsiteY6" fmla="*/ 1064968 h 1084002"/>
              <a:gd name="connsiteX7" fmla="*/ 1685208 w 3817029"/>
              <a:gd name="connsiteY7" fmla="*/ 1084002 h 1084002"/>
              <a:gd name="connsiteX8" fmla="*/ 1272343 w 3817029"/>
              <a:gd name="connsiteY8" fmla="*/ 1300803 h 1084002"/>
              <a:gd name="connsiteX9" fmla="*/ 1341353 w 3817029"/>
              <a:gd name="connsiteY9" fmla="*/ 1084002 h 1084002"/>
              <a:gd name="connsiteX10" fmla="*/ 180667 w 3817029"/>
              <a:gd name="connsiteY10" fmla="*/ 1084002 h 1084002"/>
              <a:gd name="connsiteX11" fmla="*/ 80887 w 3817029"/>
              <a:gd name="connsiteY11" fmla="*/ 1084002 h 1084002"/>
              <a:gd name="connsiteX12" fmla="*/ 0 w 3817029"/>
              <a:gd name="connsiteY12" fmla="*/ 180667 h 1084002"/>
              <a:gd name="connsiteX13" fmla="*/ 0 w 3817029"/>
              <a:gd name="connsiteY13" fmla="*/ 80887 h 108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7030" h="1300803">
                <a:moveTo>
                  <a:pt x="180667" y="0"/>
                </a:moveTo>
                <a:lnTo>
                  <a:pt x="3636362" y="0"/>
                </a:lnTo>
                <a:cubicBezTo>
                  <a:pt x="3684278" y="0"/>
                  <a:pt x="3730232" y="19034"/>
                  <a:pt x="3764113" y="52916"/>
                </a:cubicBezTo>
                <a:cubicBezTo>
                  <a:pt x="3797995" y="86798"/>
                  <a:pt x="3817029" y="132751"/>
                  <a:pt x="3817030" y="180667"/>
                </a:cubicBezTo>
                <a:lnTo>
                  <a:pt x="3817030" y="903335"/>
                </a:lnTo>
                <a:cubicBezTo>
                  <a:pt x="3817029" y="951251"/>
                  <a:pt x="3797995" y="997204"/>
                  <a:pt x="3764113" y="1031086"/>
                </a:cubicBezTo>
                <a:cubicBezTo>
                  <a:pt x="3730232" y="1064968"/>
                  <a:pt x="3684278" y="1084002"/>
                  <a:pt x="3636362" y="1084002"/>
                </a:cubicBezTo>
                <a:lnTo>
                  <a:pt x="1685208" y="1084002"/>
                </a:lnTo>
                <a:lnTo>
                  <a:pt x="1272343" y="1300803"/>
                </a:lnTo>
                <a:lnTo>
                  <a:pt x="1341353" y="1084002"/>
                </a:lnTo>
                <a:lnTo>
                  <a:pt x="180667" y="1084002"/>
                </a:lnTo>
                <a:cubicBezTo>
                  <a:pt x="80887" y="1084002"/>
                  <a:pt x="0" y="1003115"/>
                  <a:pt x="0" y="903335"/>
                </a:cubicBezTo>
                <a:lnTo>
                  <a:pt x="0" y="180667"/>
                </a:lnTo>
                <a:cubicBezTo>
                  <a:pt x="0" y="80887"/>
                  <a:pt x="80887" y="0"/>
                  <a:pt x="180667" y="0"/>
                </a:cubicBezTo>
                <a:close/>
              </a:path>
            </a:pathLst>
          </a:custGeom>
          <a:solidFill>
            <a:srgbClr val="166EE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/>
            <a:r>
              <a:rPr lang="zh-CN" altLang="en-US" sz="20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过了一日的剩菜，会产生细菌真菌吗？</a:t>
            </a:r>
            <a:endParaRPr lang="zh-CN" altLang="en-US" sz="20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形状6"/>
          <p:cNvSpPr txBox="1"/>
          <p:nvPr/>
        </p:nvSpPr>
        <p:spPr>
          <a:xfrm>
            <a:off x="7967348" y="128206"/>
            <a:ext cx="3817029" cy="1079240"/>
          </a:xfrm>
          <a:custGeom>
            <a:avLst/>
            <a:gdLst>
              <a:gd name="connsiteX0" fmla="*/ 179873 w 3817029"/>
              <a:gd name="connsiteY0" fmla="*/ 0 h 1079240"/>
              <a:gd name="connsiteX1" fmla="*/ 3637156 w 3817029"/>
              <a:gd name="connsiteY1" fmla="*/ 0 h 1079240"/>
              <a:gd name="connsiteX2" fmla="*/ 3684861 w 3817029"/>
              <a:gd name="connsiteY2" fmla="*/ 0 h 1079240"/>
              <a:gd name="connsiteX3" fmla="*/ 3798079 w 3817029"/>
              <a:gd name="connsiteY3" fmla="*/ 86416 h 1079240"/>
              <a:gd name="connsiteX4" fmla="*/ 3817030 w 3817029"/>
              <a:gd name="connsiteY4" fmla="*/ 899366 h 1079240"/>
              <a:gd name="connsiteX5" fmla="*/ 3817030 w 3817029"/>
              <a:gd name="connsiteY5" fmla="*/ 947072 h 1079240"/>
              <a:gd name="connsiteX6" fmla="*/ 3730613 w 3817029"/>
              <a:gd name="connsiteY6" fmla="*/ 1060289 h 1079240"/>
              <a:gd name="connsiteX7" fmla="*/ 1684925 w 3817029"/>
              <a:gd name="connsiteY7" fmla="*/ 1079240 h 1079240"/>
              <a:gd name="connsiteX8" fmla="*/ 1272343 w 3817029"/>
              <a:gd name="connsiteY8" fmla="*/ 1295088 h 1079240"/>
              <a:gd name="connsiteX9" fmla="*/ 1341718 w 3817029"/>
              <a:gd name="connsiteY9" fmla="*/ 1079240 h 1079240"/>
              <a:gd name="connsiteX10" fmla="*/ 179873 w 3817029"/>
              <a:gd name="connsiteY10" fmla="*/ 1079240 h 1079240"/>
              <a:gd name="connsiteX11" fmla="*/ 80532 w 3817029"/>
              <a:gd name="connsiteY11" fmla="*/ 1079240 h 1079240"/>
              <a:gd name="connsiteX12" fmla="*/ 0 w 3817029"/>
              <a:gd name="connsiteY12" fmla="*/ 179873 h 1079240"/>
              <a:gd name="connsiteX13" fmla="*/ 0 w 3817029"/>
              <a:gd name="connsiteY13" fmla="*/ 80532 h 107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7030" h="1295088">
                <a:moveTo>
                  <a:pt x="179873" y="0"/>
                </a:moveTo>
                <a:lnTo>
                  <a:pt x="3637156" y="0"/>
                </a:lnTo>
                <a:cubicBezTo>
                  <a:pt x="3684861" y="0"/>
                  <a:pt x="3730613" y="18951"/>
                  <a:pt x="3764346" y="52684"/>
                </a:cubicBezTo>
                <a:cubicBezTo>
                  <a:pt x="3798079" y="86416"/>
                  <a:pt x="3817030" y="132168"/>
                  <a:pt x="3817030" y="179873"/>
                </a:cubicBezTo>
                <a:lnTo>
                  <a:pt x="3817030" y="899366"/>
                </a:lnTo>
                <a:cubicBezTo>
                  <a:pt x="3817030" y="947072"/>
                  <a:pt x="3798079" y="992823"/>
                  <a:pt x="3764346" y="1026556"/>
                </a:cubicBezTo>
                <a:cubicBezTo>
                  <a:pt x="3730613" y="1060289"/>
                  <a:pt x="3684861" y="1079240"/>
                  <a:pt x="3637156" y="1079240"/>
                </a:cubicBezTo>
                <a:lnTo>
                  <a:pt x="1684925" y="1079240"/>
                </a:lnTo>
                <a:lnTo>
                  <a:pt x="1272343" y="1295088"/>
                </a:lnTo>
                <a:lnTo>
                  <a:pt x="1341718" y="1079240"/>
                </a:lnTo>
                <a:lnTo>
                  <a:pt x="179873" y="1079240"/>
                </a:lnTo>
                <a:cubicBezTo>
                  <a:pt x="80532" y="1079240"/>
                  <a:pt x="0" y="998708"/>
                  <a:pt x="0" y="899366"/>
                </a:cubicBezTo>
                <a:lnTo>
                  <a:pt x="0" y="179873"/>
                </a:lnTo>
                <a:cubicBezTo>
                  <a:pt x="0" y="80532"/>
                  <a:pt x="80532" y="0"/>
                  <a:pt x="179873" y="0"/>
                </a:cubicBezTo>
                <a:close/>
              </a:path>
            </a:pathLst>
          </a:custGeom>
          <a:solidFill>
            <a:srgbClr val="166EE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l"/>
            <a:r>
              <a:rPr lang="zh-CN" altLang="en-US" sz="20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将剩菜放到冰箱里，细菌真菌会减少吗？</a:t>
            </a:r>
            <a:endParaRPr lang="zh-CN" altLang="en-US" sz="20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6" name="形状7"/>
          <p:cNvSpPr txBox="1"/>
          <p:nvPr/>
        </p:nvSpPr>
        <p:spPr>
          <a:xfrm>
            <a:off x="2279885" y="3560293"/>
            <a:ext cx="3662839" cy="1119121"/>
          </a:xfrm>
          <a:custGeom>
            <a:avLst/>
            <a:gdLst>
              <a:gd name="connsiteX0" fmla="*/ 186520 w 3662839"/>
              <a:gd name="connsiteY0" fmla="*/ 0 h 1119121"/>
              <a:gd name="connsiteX1" fmla="*/ 3476319 w 3662839"/>
              <a:gd name="connsiteY1" fmla="*/ 0 h 1119121"/>
              <a:gd name="connsiteX2" fmla="*/ 3579331 w 3662839"/>
              <a:gd name="connsiteY2" fmla="*/ 0 h 1119121"/>
              <a:gd name="connsiteX3" fmla="*/ 3662839 w 3662839"/>
              <a:gd name="connsiteY3" fmla="*/ 932601 h 1119121"/>
              <a:gd name="connsiteX4" fmla="*/ 3662839 w 3662839"/>
              <a:gd name="connsiteY4" fmla="*/ 1035613 h 1119121"/>
              <a:gd name="connsiteX5" fmla="*/ 1622015 w 3662839"/>
              <a:gd name="connsiteY5" fmla="*/ 1119121 h 1119121"/>
              <a:gd name="connsiteX6" fmla="*/ 1220946 w 3662839"/>
              <a:gd name="connsiteY6" fmla="*/ 1342945 h 1119121"/>
              <a:gd name="connsiteX7" fmla="*/ 1281010 w 3662839"/>
              <a:gd name="connsiteY7" fmla="*/ 1119121 h 1119121"/>
              <a:gd name="connsiteX8" fmla="*/ 186520 w 3662839"/>
              <a:gd name="connsiteY8" fmla="*/ 1119121 h 1119121"/>
              <a:gd name="connsiteX9" fmla="*/ 83508 w 3662839"/>
              <a:gd name="connsiteY9" fmla="*/ 1119121 h 1119121"/>
              <a:gd name="connsiteX10" fmla="*/ 0 w 3662839"/>
              <a:gd name="connsiteY10" fmla="*/ 186520 h 1119121"/>
              <a:gd name="connsiteX11" fmla="*/ 0 w 3662839"/>
              <a:gd name="connsiteY11" fmla="*/ 83508 h 11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2839" h="1342945">
                <a:moveTo>
                  <a:pt x="186520" y="0"/>
                </a:moveTo>
                <a:lnTo>
                  <a:pt x="3476319" y="0"/>
                </a:lnTo>
                <a:cubicBezTo>
                  <a:pt x="3579331" y="0"/>
                  <a:pt x="3662839" y="83508"/>
                  <a:pt x="3662839" y="186520"/>
                </a:cubicBezTo>
                <a:lnTo>
                  <a:pt x="3662839" y="932601"/>
                </a:lnTo>
                <a:cubicBezTo>
                  <a:pt x="3662839" y="1035613"/>
                  <a:pt x="3579331" y="1119121"/>
                  <a:pt x="3476319" y="1119121"/>
                </a:cubicBezTo>
                <a:lnTo>
                  <a:pt x="1622015" y="1119121"/>
                </a:lnTo>
                <a:lnTo>
                  <a:pt x="1220946" y="1342945"/>
                </a:lnTo>
                <a:lnTo>
                  <a:pt x="1281010" y="1119121"/>
                </a:lnTo>
                <a:lnTo>
                  <a:pt x="186520" y="1119121"/>
                </a:lnTo>
                <a:cubicBezTo>
                  <a:pt x="83508" y="1119121"/>
                  <a:pt x="0" y="1035613"/>
                  <a:pt x="0" y="932601"/>
                </a:cubicBezTo>
                <a:lnTo>
                  <a:pt x="0" y="186520"/>
                </a:lnTo>
                <a:cubicBezTo>
                  <a:pt x="0" y="83508"/>
                  <a:pt x="83508" y="0"/>
                  <a:pt x="186520" y="0"/>
                </a:cubicBezTo>
                <a:close/>
              </a:path>
            </a:pathLst>
          </a:custGeom>
          <a:solidFill>
            <a:srgbClr val="166EE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l"/>
            <a:r>
              <a:rPr lang="zh-CN" altLang="en-US" sz="20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保鲜膜会对剩菜中的细菌真菌有影响吗？</a:t>
            </a:r>
            <a:endParaRPr lang="zh-CN" altLang="en-US" sz="20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7" name="形状8"/>
          <p:cNvSpPr txBox="1"/>
          <p:nvPr/>
        </p:nvSpPr>
        <p:spPr>
          <a:xfrm>
            <a:off x="8221647" y="3532422"/>
            <a:ext cx="3816439" cy="1147096"/>
          </a:xfrm>
          <a:custGeom>
            <a:avLst/>
            <a:gdLst>
              <a:gd name="connsiteX0" fmla="*/ 191183 w 3816439"/>
              <a:gd name="connsiteY0" fmla="*/ 0 h 1147096"/>
              <a:gd name="connsiteX1" fmla="*/ 3625256 w 3816439"/>
              <a:gd name="connsiteY1" fmla="*/ 0 h 1147096"/>
              <a:gd name="connsiteX2" fmla="*/ 3730844 w 3816439"/>
              <a:gd name="connsiteY2" fmla="*/ 0 h 1147096"/>
              <a:gd name="connsiteX3" fmla="*/ 3816439 w 3816439"/>
              <a:gd name="connsiteY3" fmla="*/ 955913 h 1147096"/>
              <a:gd name="connsiteX4" fmla="*/ 3816439 w 3816439"/>
              <a:gd name="connsiteY4" fmla="*/ 1061500 h 1147096"/>
              <a:gd name="connsiteX5" fmla="*/ 1688827 w 3816439"/>
              <a:gd name="connsiteY5" fmla="*/ 1147096 h 1147096"/>
              <a:gd name="connsiteX6" fmla="*/ 1272146 w 3816439"/>
              <a:gd name="connsiteY6" fmla="*/ 1376515 h 1147096"/>
              <a:gd name="connsiteX7" fmla="*/ 1336227 w 3816439"/>
              <a:gd name="connsiteY7" fmla="*/ 1147096 h 1147096"/>
              <a:gd name="connsiteX8" fmla="*/ 191183 w 3816439"/>
              <a:gd name="connsiteY8" fmla="*/ 1147096 h 1147096"/>
              <a:gd name="connsiteX9" fmla="*/ 140478 w 3816439"/>
              <a:gd name="connsiteY9" fmla="*/ 1147096 h 1147096"/>
              <a:gd name="connsiteX10" fmla="*/ 20142 w 3816439"/>
              <a:gd name="connsiteY10" fmla="*/ 1055246 h 1147096"/>
              <a:gd name="connsiteX11" fmla="*/ 0 w 3816439"/>
              <a:gd name="connsiteY11" fmla="*/ 191183 h 1147096"/>
              <a:gd name="connsiteX12" fmla="*/ 0 w 3816439"/>
              <a:gd name="connsiteY12" fmla="*/ 85595 h 114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16439" h="1376515">
                <a:moveTo>
                  <a:pt x="191183" y="0"/>
                </a:moveTo>
                <a:lnTo>
                  <a:pt x="3625256" y="0"/>
                </a:lnTo>
                <a:cubicBezTo>
                  <a:pt x="3730844" y="0"/>
                  <a:pt x="3816439" y="85595"/>
                  <a:pt x="3816439" y="191183"/>
                </a:cubicBezTo>
                <a:lnTo>
                  <a:pt x="3816439" y="955913"/>
                </a:lnTo>
                <a:cubicBezTo>
                  <a:pt x="3816439" y="1061500"/>
                  <a:pt x="3730844" y="1147096"/>
                  <a:pt x="3625256" y="1147096"/>
                </a:cubicBezTo>
                <a:lnTo>
                  <a:pt x="1688827" y="1147096"/>
                </a:lnTo>
                <a:lnTo>
                  <a:pt x="1272146" y="1376515"/>
                </a:lnTo>
                <a:lnTo>
                  <a:pt x="1336227" y="1147096"/>
                </a:lnTo>
                <a:lnTo>
                  <a:pt x="191183" y="1147096"/>
                </a:lnTo>
                <a:cubicBezTo>
                  <a:pt x="140478" y="1147096"/>
                  <a:pt x="91850" y="1126953"/>
                  <a:pt x="55996" y="1091100"/>
                </a:cubicBezTo>
                <a:cubicBezTo>
                  <a:pt x="20142" y="1055246"/>
                  <a:pt x="0" y="1006618"/>
                  <a:pt x="0" y="955913"/>
                </a:cubicBezTo>
                <a:lnTo>
                  <a:pt x="0" y="191183"/>
                </a:lnTo>
                <a:cubicBezTo>
                  <a:pt x="0" y="85595"/>
                  <a:pt x="85595" y="0"/>
                  <a:pt x="191183" y="0"/>
                </a:cubicBezTo>
                <a:close/>
              </a:path>
            </a:pathLst>
          </a:custGeom>
          <a:solidFill>
            <a:srgbClr val="166EE1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l"/>
            <a:r>
              <a:rPr lang="zh-CN" altLang="en-US" sz="20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隔夜菜加热后，能把细菌真菌都杀死吗？</a:t>
            </a:r>
            <a:endParaRPr lang="zh-CN" altLang="en-US" sz="20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8" name="图片9"/>
          <p:cNvPicPr>
            <a:picLocks noChangeAspect="1"/>
          </p:cNvPicPr>
          <p:nvPr/>
        </p:nvPicPr>
        <p:blipFill>
          <a:blip r:embed="rId9"/>
          <a:srcRect l="28906" t="29375" r="35078" b="17031"/>
          <a:stretch>
            <a:fillRect/>
          </a:stretch>
        </p:blipFill>
        <p:spPr>
          <a:xfrm>
            <a:off x="9481347" y="1340444"/>
            <a:ext cx="1301839" cy="1934928"/>
          </a:xfrm>
          <a:prstGeom prst="rect">
            <a:avLst/>
          </a:prstGeom>
        </p:spPr>
      </p:pic>
      <p:pic>
        <p:nvPicPr>
          <p:cNvPr id="19" name="图片10"/>
          <p:cNvPicPr>
            <a:picLocks noChangeAspect="1"/>
          </p:cNvPicPr>
          <p:nvPr/>
        </p:nvPicPr>
        <p:blipFill>
          <a:blip r:embed="rId10"/>
          <a:srcRect l="15546" t="10625" r="33359" b="25390"/>
          <a:stretch>
            <a:fillRect/>
          </a:stretch>
        </p:blipFill>
        <p:spPr>
          <a:xfrm>
            <a:off x="7967186" y="1340387"/>
            <a:ext cx="1514018" cy="1914592"/>
          </a:xfrm>
          <a:prstGeom prst="rect">
            <a:avLst/>
          </a:prstGeom>
        </p:spPr>
      </p:pic>
      <p:sp>
        <p:nvSpPr>
          <p:cNvPr id="20" name="文本1"/>
          <p:cNvSpPr txBox="1"/>
          <p:nvPr/>
        </p:nvSpPr>
        <p:spPr>
          <a:xfrm>
            <a:off x="8286140" y="2710910"/>
            <a:ext cx="876300" cy="6448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冰箱</a:t>
            </a:r>
            <a:endParaRPr lang="zh-CN" altLang="en-US" sz="27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1" name="文本2"/>
          <p:cNvSpPr txBox="1"/>
          <p:nvPr/>
        </p:nvSpPr>
        <p:spPr>
          <a:xfrm>
            <a:off x="9694040" y="2710910"/>
            <a:ext cx="876300" cy="64484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室温</a:t>
            </a:r>
            <a:endParaRPr lang="zh-CN" altLang="en-US" sz="27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22" name="图片11"/>
          <p:cNvPicPr>
            <a:picLocks noChangeAspect="1"/>
          </p:cNvPicPr>
          <p:nvPr/>
        </p:nvPicPr>
        <p:blipFill>
          <a:blip r:embed="rId11"/>
          <a:srcRect l="6400" t="4888" r="29074" b="6888"/>
          <a:stretch>
            <a:fillRect/>
          </a:stretch>
        </p:blipFill>
        <p:spPr>
          <a:xfrm>
            <a:off x="1762115" y="4791656"/>
            <a:ext cx="2573693" cy="1738741"/>
          </a:xfrm>
          <a:prstGeom prst="rect">
            <a:avLst/>
          </a:prstGeom>
        </p:spPr>
      </p:pic>
      <p:pic>
        <p:nvPicPr>
          <p:cNvPr id="23" name="图片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412433" y="4642075"/>
            <a:ext cx="1386030" cy="1847850"/>
          </a:xfrm>
          <a:prstGeom prst="rect">
            <a:avLst/>
          </a:prstGeom>
        </p:spPr>
      </p:pic>
      <p:pic>
        <p:nvPicPr>
          <p:cNvPr id="24" name="图片13"/>
          <p:cNvPicPr>
            <a:picLocks noChangeAspect="1"/>
          </p:cNvPicPr>
          <p:nvPr/>
        </p:nvPicPr>
        <p:blipFill>
          <a:blip r:embed="rId13"/>
          <a:srcRect l="5172" t="30556" r="18524" b="25834"/>
          <a:stretch>
            <a:fillRect/>
          </a:stretch>
        </p:blipFill>
        <p:spPr>
          <a:xfrm>
            <a:off x="7265508" y="4855169"/>
            <a:ext cx="1928174" cy="1403833"/>
          </a:xfrm>
          <a:prstGeom prst="rect">
            <a:avLst/>
          </a:prstGeom>
        </p:spPr>
      </p:pic>
      <p:grpSp>
        <p:nvGrpSpPr>
          <p:cNvPr id="25" name="组合1"/>
          <p:cNvGrpSpPr/>
          <p:nvPr/>
        </p:nvGrpSpPr>
        <p:grpSpPr>
          <a:xfrm>
            <a:off x="1672819" y="1314831"/>
            <a:ext cx="2751991" cy="1986229"/>
            <a:chOff x="0" y="0"/>
            <a:chExt cx="2751991" cy="1986229"/>
          </a:xfrm>
        </p:grpSpPr>
        <p:pic>
          <p:nvPicPr>
            <p:cNvPr id="26" name="图片14"/>
            <p:cNvPicPr>
              <a:picLocks noChangeAspect="1"/>
            </p:cNvPicPr>
            <p:nvPr/>
          </p:nvPicPr>
          <p:blipFill>
            <a:blip r:embed="rId14"/>
            <a:srcRect l="5934" t="9052" r="15757" b="7218"/>
            <a:stretch>
              <a:fillRect/>
            </a:stretch>
          </p:blipFill>
          <p:spPr>
            <a:xfrm>
              <a:off x="0" y="0"/>
              <a:ext cx="1393355" cy="1986229"/>
            </a:xfrm>
            <a:prstGeom prst="rect">
              <a:avLst/>
            </a:prstGeom>
          </p:spPr>
        </p:pic>
        <p:pic>
          <p:nvPicPr>
            <p:cNvPr id="27" name="图片15"/>
            <p:cNvPicPr>
              <a:picLocks noChangeAspect="1"/>
            </p:cNvPicPr>
            <p:nvPr/>
          </p:nvPicPr>
          <p:blipFill>
            <a:blip r:embed="rId15"/>
            <a:srcRect l="12590" t="13684" r="10585" b="3127"/>
            <a:stretch>
              <a:fillRect/>
            </a:stretch>
          </p:blipFill>
          <p:spPr>
            <a:xfrm>
              <a:off x="1392821" y="11268"/>
              <a:ext cx="1359170" cy="1961712"/>
            </a:xfrm>
            <a:prstGeom prst="rect">
              <a:avLst/>
            </a:prstGeom>
          </p:spPr>
        </p:pic>
        <p:sp>
          <p:nvSpPr>
            <p:cNvPr id="28" name="形状9"/>
            <p:cNvSpPr txBox="1"/>
            <p:nvPr/>
          </p:nvSpPr>
          <p:spPr>
            <a:xfrm>
              <a:off x="220027" y="1602324"/>
              <a:ext cx="1027671" cy="37084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2100" b="0" i="0" dirty="0">
                  <a:solidFill>
                    <a:srgbClr val="FFFFFF"/>
                  </a:solidFill>
                  <a:latin typeface="华文中宋" panose="02010600040101010101" charset="-122"/>
                  <a:ea typeface="华文中宋" panose="02010600040101010101" charset="-122"/>
                </a:rPr>
                <a:t>当日菜</a:t>
              </a:r>
              <a:endParaRPr lang="zh-CN" altLang="en-US" sz="21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9" name="形状10"/>
            <p:cNvSpPr txBox="1"/>
            <p:nvPr/>
          </p:nvSpPr>
          <p:spPr>
            <a:xfrm>
              <a:off x="1506845" y="1602343"/>
              <a:ext cx="1027671" cy="37084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2100" b="0" i="0" dirty="0">
                  <a:solidFill>
                    <a:srgbClr val="FFFFFF"/>
                  </a:solidFill>
                  <a:latin typeface="华文中宋" panose="02010600040101010101" charset="-122"/>
                  <a:ea typeface="华文中宋" panose="02010600040101010101" charset="-122"/>
                </a:rPr>
                <a:t>隔日菜</a:t>
              </a:r>
              <a:endParaRPr lang="zh-CN" altLang="en-US" sz="21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wipe(left)">
                                      <p:cBhvr>
                                        <p:cTn id="3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wipe(left)">
                                      <p:cBhvr>
                                        <p:cTn id="4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12" y="757828"/>
            <a:ext cx="2512726" cy="514350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25520" r="5208"/>
          <a:stretch>
            <a:fillRect/>
          </a:stretch>
        </p:blipFill>
        <p:spPr>
          <a:xfrm>
            <a:off x="2723874" y="757828"/>
            <a:ext cx="2672027" cy="5143500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2315280" y="20183"/>
            <a:ext cx="9525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接种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5" name="图片3"/>
          <p:cNvPicPr>
            <a:picLocks noChangeAspect="1"/>
          </p:cNvPicPr>
          <p:nvPr/>
        </p:nvPicPr>
        <p:blipFill>
          <a:blip r:embed="rId3"/>
          <a:srcRect l="19062" t="7500" r="10416" b="17222"/>
          <a:stretch>
            <a:fillRect/>
          </a:stretch>
        </p:blipFill>
        <p:spPr>
          <a:xfrm>
            <a:off x="6432394" y="3756936"/>
            <a:ext cx="2671058" cy="1603581"/>
          </a:xfrm>
          <a:prstGeom prst="rect">
            <a:avLst/>
          </a:prstGeom>
        </p:spPr>
      </p:pic>
      <p:pic>
        <p:nvPicPr>
          <p:cNvPr id="6" name="图片4"/>
          <p:cNvPicPr>
            <a:picLocks noChangeAspect="1"/>
          </p:cNvPicPr>
          <p:nvPr/>
        </p:nvPicPr>
        <p:blipFill>
          <a:blip r:embed="rId4"/>
          <a:srcRect l="14955"/>
          <a:stretch>
            <a:fillRect/>
          </a:stretch>
        </p:blipFill>
        <p:spPr>
          <a:xfrm rot="16200000">
            <a:off x="9737094" y="3262760"/>
            <a:ext cx="1603096" cy="2591876"/>
          </a:xfrm>
          <a:prstGeom prst="rect">
            <a:avLst/>
          </a:prstGeom>
        </p:spPr>
      </p:pic>
      <p:pic>
        <p:nvPicPr>
          <p:cNvPr id="7" name="图片5"/>
          <p:cNvPicPr>
            <a:picLocks noChangeAspect="1"/>
          </p:cNvPicPr>
          <p:nvPr/>
        </p:nvPicPr>
        <p:blipFill>
          <a:blip r:embed="rId5"/>
          <a:srcRect l="8900" r="19850" b="19777"/>
          <a:stretch>
            <a:fillRect/>
          </a:stretch>
        </p:blipFill>
        <p:spPr>
          <a:xfrm>
            <a:off x="6432652" y="2006032"/>
            <a:ext cx="2670648" cy="1476670"/>
          </a:xfrm>
          <a:prstGeom prst="rect">
            <a:avLst/>
          </a:prstGeom>
        </p:spPr>
      </p:pic>
      <p:pic>
        <p:nvPicPr>
          <p:cNvPr id="8" name="图片6"/>
          <p:cNvPicPr>
            <a:picLocks noChangeAspect="1"/>
          </p:cNvPicPr>
          <p:nvPr/>
        </p:nvPicPr>
        <p:blipFill>
          <a:blip r:embed="rId6"/>
          <a:srcRect l="8900" t="6611" r="24050" b="18055"/>
          <a:stretch>
            <a:fillRect/>
          </a:stretch>
        </p:blipFill>
        <p:spPr>
          <a:xfrm>
            <a:off x="9242288" y="2005860"/>
            <a:ext cx="2591867" cy="1476585"/>
          </a:xfrm>
          <a:prstGeom prst="rect">
            <a:avLst/>
          </a:prstGeom>
        </p:spPr>
      </p:pic>
      <p:sp>
        <p:nvSpPr>
          <p:cNvPr id="9" name="文本2"/>
          <p:cNvSpPr txBox="1"/>
          <p:nvPr/>
        </p:nvSpPr>
        <p:spPr>
          <a:xfrm>
            <a:off x="7457627" y="757609"/>
            <a:ext cx="36195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室温培养、连续观察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898" y="3114151"/>
            <a:ext cx="3200400" cy="320040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48" y="654834"/>
            <a:ext cx="7926838" cy="5550332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9221010" y="2376592"/>
            <a:ext cx="24765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实验结果直播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-104308" y="-32861"/>
            <a:ext cx="887254" cy="6890861"/>
          </a:xfrm>
          <a:prstGeom prst="rect">
            <a:avLst/>
          </a:prstGeom>
          <a:solidFill>
            <a:srgbClr val="5C81C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40834" y="169907"/>
            <a:ext cx="508000" cy="39766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讨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论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 2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分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钟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+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答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辩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5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endParaRPr lang="zh-CN" altLang="en-US" sz="25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形状2"/>
          <p:cNvSpPr txBox="1"/>
          <p:nvPr/>
        </p:nvSpPr>
        <p:spPr>
          <a:xfrm>
            <a:off x="2288934" y="2459860"/>
            <a:ext cx="9610390" cy="1191"/>
          </a:xfrm>
          <a:prstGeom prst="line">
            <a:avLst/>
          </a:prstGeom>
          <a:solidFill>
            <a:srgbClr val="5C81CC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形状3"/>
          <p:cNvSpPr txBox="1"/>
          <p:nvPr/>
        </p:nvSpPr>
        <p:spPr>
          <a:xfrm>
            <a:off x="2343712" y="3664800"/>
            <a:ext cx="9574570" cy="1191"/>
          </a:xfrm>
          <a:prstGeom prst="line">
            <a:avLst/>
          </a:prstGeom>
          <a:solidFill>
            <a:srgbClr val="5C81CC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形状4"/>
          <p:cNvSpPr txBox="1"/>
          <p:nvPr/>
        </p:nvSpPr>
        <p:spPr>
          <a:xfrm>
            <a:off x="2302593" y="4985895"/>
            <a:ext cx="9583566" cy="1191"/>
          </a:xfrm>
          <a:prstGeom prst="line">
            <a:avLst/>
          </a:prstGeom>
          <a:solidFill>
            <a:srgbClr val="5C81CC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7" name="形状5"/>
          <p:cNvSpPr txBox="1"/>
          <p:nvPr/>
        </p:nvSpPr>
        <p:spPr>
          <a:xfrm>
            <a:off x="2301964" y="6305004"/>
            <a:ext cx="9611581" cy="1191"/>
          </a:xfrm>
          <a:prstGeom prst="line">
            <a:avLst/>
          </a:prstGeom>
          <a:solidFill>
            <a:srgbClr val="5C81CC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8" name="文本2"/>
          <p:cNvSpPr txBox="1"/>
          <p:nvPr/>
        </p:nvSpPr>
        <p:spPr>
          <a:xfrm>
            <a:off x="1036834" y="170136"/>
            <a:ext cx="11470672" cy="6616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讨论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你对实验结果或实验过程的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疑问或质疑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，兴趣小组进行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答辩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1036711" y="4186123"/>
            <a:ext cx="1104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rPr>
              <a:t>小娟</a:t>
            </a:r>
            <a:endParaRPr lang="zh-CN" altLang="en-US" sz="2400" b="0" i="0" dirty="0">
              <a:solidFill>
                <a:srgbClr val="242428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4"/>
          <p:cNvSpPr txBox="1"/>
          <p:nvPr/>
        </p:nvSpPr>
        <p:spPr>
          <a:xfrm>
            <a:off x="1037511" y="2810361"/>
            <a:ext cx="1104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rPr>
              <a:t>小雨</a:t>
            </a:r>
            <a:endParaRPr lang="zh-CN" altLang="en-US" sz="2400" b="0" i="0" dirty="0">
              <a:solidFill>
                <a:srgbClr val="242428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5"/>
          <p:cNvSpPr txBox="1"/>
          <p:nvPr/>
        </p:nvSpPr>
        <p:spPr>
          <a:xfrm>
            <a:off x="1036520" y="1491158"/>
            <a:ext cx="1104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rPr>
              <a:t>小婷</a:t>
            </a:r>
            <a:endParaRPr lang="zh-CN" altLang="en-US" sz="2400" b="0" i="0" dirty="0">
              <a:solidFill>
                <a:srgbClr val="242428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6"/>
          <p:cNvSpPr txBox="1"/>
          <p:nvPr/>
        </p:nvSpPr>
        <p:spPr>
          <a:xfrm>
            <a:off x="1036520" y="5467836"/>
            <a:ext cx="1104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rPr>
              <a:t>小卿</a:t>
            </a:r>
            <a:endParaRPr lang="zh-CN" altLang="en-US" sz="2400" b="0" i="0" dirty="0">
              <a:solidFill>
                <a:srgbClr val="242428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 l="33560" t="4421" r="29631" b="4451"/>
          <a:stretch>
            <a:fillRect/>
          </a:stretch>
        </p:blipFill>
        <p:spPr>
          <a:xfrm rot="16200000">
            <a:off x="3699920" y="1148133"/>
            <a:ext cx="1149248" cy="3904669"/>
          </a:xfrm>
          <a:prstGeom prst="rect">
            <a:avLst/>
          </a:prstGeom>
        </p:spPr>
      </p:pic>
      <p:sp>
        <p:nvSpPr>
          <p:cNvPr id="14" name="文本7"/>
          <p:cNvSpPr txBox="1"/>
          <p:nvPr/>
        </p:nvSpPr>
        <p:spPr>
          <a:xfrm>
            <a:off x="6383064" y="1848336"/>
            <a:ext cx="4152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空白对照、当日菜、隔日剩菜</a:t>
            </a:r>
            <a:endParaRPr lang="zh-CN" altLang="en-US" sz="24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5" name="图片2"/>
          <p:cNvPicPr>
            <a:picLocks noChangeAspect="1"/>
          </p:cNvPicPr>
          <p:nvPr/>
        </p:nvPicPr>
        <p:blipFill>
          <a:blip r:embed="rId3"/>
          <a:srcRect l="19246" r="39013" b="962"/>
          <a:stretch>
            <a:fillRect/>
          </a:stretch>
        </p:blipFill>
        <p:spPr>
          <a:xfrm rot="16200000">
            <a:off x="3657810" y="-130445"/>
            <a:ext cx="1243184" cy="3933234"/>
          </a:xfrm>
          <a:prstGeom prst="rect">
            <a:avLst/>
          </a:prstGeom>
        </p:spPr>
      </p:pic>
      <p:sp>
        <p:nvSpPr>
          <p:cNvPr id="16" name="文本8"/>
          <p:cNvSpPr txBox="1"/>
          <p:nvPr/>
        </p:nvSpPr>
        <p:spPr>
          <a:xfrm>
            <a:off x="6383007" y="2925642"/>
            <a:ext cx="4279900" cy="57753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3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空白对照、室温一日、冰箱一日</a:t>
            </a:r>
            <a:endParaRPr lang="zh-CN" altLang="en-US" sz="23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7" name="图片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28508" t="4030" r="31836" b="4571"/>
          <a:stretch>
            <a:fillRect/>
          </a:stretch>
        </p:blipFill>
        <p:spPr>
          <a:xfrm rot="16200000">
            <a:off x="3638807" y="2400595"/>
            <a:ext cx="1274740" cy="3916051"/>
          </a:xfrm>
          <a:prstGeom prst="rect">
            <a:avLst/>
          </a:prstGeom>
        </p:spPr>
      </p:pic>
      <p:sp>
        <p:nvSpPr>
          <p:cNvPr id="18" name="文本9"/>
          <p:cNvSpPr txBox="1"/>
          <p:nvPr/>
        </p:nvSpPr>
        <p:spPr>
          <a:xfrm>
            <a:off x="6382969" y="4186047"/>
            <a:ext cx="44577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空白对照、有保鲜膜、无保鲜膜</a:t>
            </a:r>
            <a:endParaRPr lang="zh-CN" altLang="en-US" sz="24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9" name="图片4"/>
          <p:cNvPicPr>
            <a:picLocks noChangeAspect="1"/>
          </p:cNvPicPr>
          <p:nvPr/>
        </p:nvPicPr>
        <p:blipFill>
          <a:blip r:embed="rId6"/>
          <a:srcRect l="32558" r="23897" b="2887"/>
          <a:stretch>
            <a:fillRect/>
          </a:stretch>
        </p:blipFill>
        <p:spPr>
          <a:xfrm rot="16200000">
            <a:off x="3625777" y="3729464"/>
            <a:ext cx="1264539" cy="3890915"/>
          </a:xfrm>
          <a:prstGeom prst="rect">
            <a:avLst/>
          </a:prstGeom>
        </p:spPr>
      </p:pic>
      <p:sp>
        <p:nvSpPr>
          <p:cNvPr id="20" name="文本10"/>
          <p:cNvSpPr txBox="1"/>
          <p:nvPr/>
        </p:nvSpPr>
        <p:spPr>
          <a:xfrm>
            <a:off x="6383512" y="5559847"/>
            <a:ext cx="35433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空白对照、不加热、加热</a:t>
            </a:r>
            <a:endParaRPr lang="zh-CN" altLang="en-US" sz="24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1" name="文本11"/>
          <p:cNvSpPr txBox="1"/>
          <p:nvPr/>
        </p:nvSpPr>
        <p:spPr>
          <a:xfrm>
            <a:off x="1037530" y="169774"/>
            <a:ext cx="10001250" cy="6616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你能从实验结果中得出什么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结论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？对你的生活有什么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启示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？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5400000">
            <a:off x="5636628" y="-5698598"/>
            <a:ext cx="857488" cy="12254027"/>
          </a:xfrm>
          <a:prstGeom prst="rect">
            <a:avLst/>
          </a:prstGeom>
          <a:solidFill>
            <a:srgbClr val="5C81C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98358" y="133750"/>
            <a:ext cx="11848367" cy="6616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自主阅读P67，了解细菌和真菌的菌落特点，找出图中的细菌，用</a:t>
            </a:r>
            <a:r>
              <a:rPr lang="zh-CN" altLang="en-US" sz="2800" b="1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⚪</a:t>
            </a:r>
            <a:r>
              <a:rPr lang="zh-CN" altLang="en-US" sz="28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标记</a:t>
            </a:r>
            <a:endParaRPr lang="zh-CN" altLang="en-US" sz="28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表格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09" y="1589856"/>
            <a:ext cx="6349703" cy="4482020"/>
          </a:xfrm>
          <a:prstGeom prst="rect">
            <a:avLst/>
          </a:prstGeom>
        </p:spPr>
      </p:pic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054" y="927640"/>
            <a:ext cx="7711485" cy="5143500"/>
          </a:xfrm>
          <a:prstGeom prst="rect">
            <a:avLst/>
          </a:prstGeom>
        </p:spPr>
      </p:pic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68" y="1589627"/>
            <a:ext cx="5177685" cy="3151013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rcRect t="26383" r="8983" b="8259"/>
          <a:stretch>
            <a:fillRect/>
          </a:stretch>
        </p:blipFill>
        <p:spPr>
          <a:xfrm>
            <a:off x="7327154" y="1589980"/>
            <a:ext cx="4612738" cy="4415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4843" r="18802"/>
          <a:stretch>
            <a:fillRect/>
          </a:stretch>
        </p:blipFill>
        <p:spPr>
          <a:xfrm>
            <a:off x="514" y="-505"/>
            <a:ext cx="12192714" cy="6858467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37" y="1414548"/>
            <a:ext cx="13964079" cy="4028799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6723640" y="808987"/>
            <a:ext cx="4381500" cy="60617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华文行楷" panose="02010800040101010101" charset="-122"/>
                <a:ea typeface="华文行楷" panose="02010800040101010101" charset="-122"/>
              </a:rPr>
              <a:t>第一课时：生物探索课堂</a:t>
            </a:r>
            <a:endParaRPr lang="zh-CN" altLang="en-US" sz="3000" b="0" i="0" dirty="0">
              <a:solidFill>
                <a:srgbClr val="FFFFFF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6571469" y="4077195"/>
            <a:ext cx="46863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</a:rPr>
              <a:t>--探究：细菌和真菌的分布</a:t>
            </a:r>
            <a:endParaRPr lang="zh-CN" altLang="en-US" sz="3000" b="0" i="0" dirty="0">
              <a:solidFill>
                <a:srgbClr val="FFFF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3" y="4601937"/>
            <a:ext cx="2475033" cy="1245070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155134" y="321955"/>
            <a:ext cx="2004060" cy="77946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500" b="1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我会探究</a:t>
            </a:r>
            <a:endParaRPr lang="zh-CN" altLang="en-US" sz="3500" b="1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14" y="1270168"/>
            <a:ext cx="1211761" cy="1631394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2567540" y="3076470"/>
            <a:ext cx="7302500" cy="25463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要求：小组合作参照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实验设计评价量表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完成实验报告单实验设计部分，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培养皿贴上写好的标签，拍照上传。</a:t>
            </a:r>
            <a:endParaRPr lang="zh-CN" altLang="en-US" sz="2800" b="0" i="0" dirty="0">
              <a:solidFill>
                <a:srgbClr val="D25A53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800" b="0" i="0" dirty="0">
              <a:solidFill>
                <a:srgbClr val="D25A53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时间：6min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2567035" y="1485729"/>
            <a:ext cx="6683378" cy="71215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100" b="1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检测生活中不同环境的细菌真菌</a:t>
            </a:r>
            <a:endParaRPr lang="zh-CN" altLang="en-US" sz="3100" b="1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形状1"/>
          <p:cNvSpPr txBox="1"/>
          <p:nvPr/>
        </p:nvSpPr>
        <p:spPr>
          <a:xfrm>
            <a:off x="2724226" y="2747643"/>
            <a:ext cx="4560653" cy="1191"/>
          </a:xfrm>
          <a:prstGeom prst="line">
            <a:avLst/>
          </a:prstGeom>
          <a:solidFill>
            <a:srgbClr val="E4E4E6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4843" r="18802"/>
          <a:stretch>
            <a:fillRect/>
          </a:stretch>
        </p:blipFill>
        <p:spPr>
          <a:xfrm>
            <a:off x="-57" y="-505"/>
            <a:ext cx="12268314" cy="6858467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67" y="1337015"/>
            <a:ext cx="12268390" cy="3929653"/>
          </a:xfrm>
          <a:prstGeom prst="rect">
            <a:avLst/>
          </a:prstGeom>
          <a:solidFill>
            <a:srgbClr val="FFFFFF">
              <a:alpha val="33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730540" y="1553804"/>
            <a:ext cx="9563100" cy="314448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1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愿你永远对生活的抱有好奇心，</a:t>
            </a:r>
            <a:endParaRPr lang="zh-CN" altLang="en-US" sz="41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/>
            <a:r>
              <a:rPr lang="zh-CN" altLang="en-US" sz="41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不要让脑子里堆积的想法只停留在那儿，</a:t>
            </a:r>
            <a:endParaRPr lang="zh-CN" altLang="en-US" sz="41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/>
            <a:r>
              <a:rPr lang="zh-CN" altLang="en-US" sz="41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去折腾！去实践!</a:t>
            </a:r>
            <a:endParaRPr lang="zh-CN" altLang="en-US" sz="41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/>
            <a:r>
              <a:rPr lang="zh-CN" altLang="en-US" sz="41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实践会告诉你答案。</a:t>
            </a:r>
            <a:endParaRPr lang="zh-CN" altLang="en-US" sz="41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394954" y="261442"/>
            <a:ext cx="12280900" cy="520004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</a:p>
          <a:p>
            <a:pPr marL="0" algn="l"/>
          </a:p>
          <a:p>
            <a:pPr marL="0" algn="l"/>
          </a:p>
          <a:p>
            <a:pPr marL="0" algn="l"/>
          </a:p>
          <a:p>
            <a:pPr marL="0" algn="l"/>
          </a:p>
          <a:p>
            <a:pPr marL="0" algn="l"/>
          </a:p>
          <a:p>
            <a:pPr marL="0" algn="l"/>
          </a:p>
          <a:p>
            <a:pPr marL="0" algn="l"/>
          </a:p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 </a:t>
            </a:r>
            <a:endParaRPr lang="zh-CN" altLang="en-US" sz="24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464344" y="327022"/>
            <a:ext cx="11728247" cy="91408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3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实践作业：</a:t>
            </a:r>
            <a:r>
              <a:rPr lang="zh-CN" altLang="en-US" sz="43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科普海报--环境中的细菌真菌</a:t>
            </a:r>
            <a:endParaRPr lang="zh-CN" altLang="en-US" sz="43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形状1"/>
          <p:cNvSpPr txBox="1"/>
          <p:nvPr/>
        </p:nvSpPr>
        <p:spPr>
          <a:xfrm>
            <a:off x="464944" y="1311473"/>
            <a:ext cx="2710063" cy="1191"/>
          </a:xfrm>
          <a:prstGeom prst="line">
            <a:avLst/>
          </a:prstGeom>
          <a:solidFill>
            <a:srgbClr val="E4E4E6"/>
          </a:solidFill>
          <a:ln w="19050">
            <a:solidFill>
              <a:srgbClr val="000000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1"/>
          <a:srcRect l="9983" t="4992" r="7337" b="7518"/>
          <a:stretch>
            <a:fillRect/>
          </a:stretch>
        </p:blipFill>
        <p:spPr>
          <a:xfrm rot="16200000">
            <a:off x="4417914" y="1165174"/>
            <a:ext cx="3564141" cy="5029476"/>
          </a:xfrm>
          <a:prstGeom prst="rect">
            <a:avLst/>
          </a:prstGeom>
        </p:spPr>
      </p:pic>
      <p:sp>
        <p:nvSpPr>
          <p:cNvPr id="7" name="文本3"/>
          <p:cNvSpPr txBox="1"/>
          <p:nvPr/>
        </p:nvSpPr>
        <p:spPr>
          <a:xfrm>
            <a:off x="133083" y="2755373"/>
            <a:ext cx="3374231" cy="163429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必要的文字</a:t>
            </a:r>
            <a:r>
              <a:rPr lang="zh-CN" altLang="en-US" sz="2200" b="0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说明问题来源、实验结果与分析、</a:t>
            </a:r>
            <a:r>
              <a:rPr lang="zh-CN" altLang="en-US" sz="22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生活的启示等</a:t>
            </a:r>
            <a:endParaRPr lang="zh-CN" altLang="en-US" sz="22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文本4"/>
          <p:cNvSpPr txBox="1"/>
          <p:nvPr/>
        </p:nvSpPr>
        <p:spPr>
          <a:xfrm>
            <a:off x="9160707" y="4453528"/>
            <a:ext cx="2783681" cy="115303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含有细菌真菌培养结果（照片或画图）</a:t>
            </a:r>
            <a:endParaRPr lang="zh-CN" altLang="en-US" sz="22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" name="形状2"/>
          <p:cNvSpPr txBox="1"/>
          <p:nvPr/>
        </p:nvSpPr>
        <p:spPr>
          <a:xfrm>
            <a:off x="3795712" y="2706291"/>
            <a:ext cx="4743450" cy="157162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0" name="形状3"/>
          <p:cNvSpPr txBox="1"/>
          <p:nvPr/>
        </p:nvSpPr>
        <p:spPr>
          <a:xfrm>
            <a:off x="3796303" y="4467816"/>
            <a:ext cx="4743450" cy="85725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1" name="形状4"/>
          <p:cNvSpPr txBox="1"/>
          <p:nvPr/>
        </p:nvSpPr>
        <p:spPr>
          <a:xfrm flipH="1">
            <a:off x="3381375" y="3506391"/>
            <a:ext cx="400050" cy="19050"/>
          </a:xfrm>
          <a:prstGeom prst="lin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2" name="形状5"/>
          <p:cNvSpPr txBox="1"/>
          <p:nvPr/>
        </p:nvSpPr>
        <p:spPr>
          <a:xfrm flipH="1">
            <a:off x="8553450" y="4896441"/>
            <a:ext cx="406003" cy="1191"/>
          </a:xfrm>
          <a:prstGeom prst="line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3" name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08" y="1774279"/>
            <a:ext cx="9715500" cy="3311042"/>
          </a:xfrm>
          <a:prstGeom prst="rect">
            <a:avLst/>
          </a:prstGeom>
        </p:spPr>
      </p:pic>
      <p:sp>
        <p:nvSpPr>
          <p:cNvPr id="14" name="文本5"/>
          <p:cNvSpPr txBox="1"/>
          <p:nvPr/>
        </p:nvSpPr>
        <p:spPr>
          <a:xfrm>
            <a:off x="1161098" y="4935960"/>
            <a:ext cx="10334625" cy="12405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作业上交：</a:t>
            </a:r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组长通过平板上交至</a:t>
            </a:r>
            <a:r>
              <a:rPr lang="zh-CN" altLang="en-US" sz="2400" b="0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讨论区</a:t>
            </a:r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（其他同学可自由发表评</a:t>
            </a:r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</a:t>
            </a:r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论，点评作品优缺点、并按照</a:t>
            </a:r>
            <a:r>
              <a:rPr lang="zh-CN" altLang="en-US" sz="2400" b="0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评价量表</a:t>
            </a:r>
            <a:r>
              <a:rPr lang="zh-CN" altLang="en-US" sz="24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在讨论区打分）</a:t>
            </a:r>
            <a:endParaRPr lang="zh-CN" altLang="en-US" sz="24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240" t="29774" r="17762" b="8330"/>
          <a:stretch>
            <a:fillRect/>
          </a:stretch>
        </p:blipFill>
        <p:spPr>
          <a:xfrm>
            <a:off x="7030736" y="2335959"/>
            <a:ext cx="2766255" cy="278551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037511" y="1148133"/>
            <a:ext cx="10880771" cy="3904669"/>
            <a:chOff x="0" y="0"/>
            <a:chExt cx="10880771" cy="3904669"/>
          </a:xfrm>
        </p:grpSpPr>
        <p:sp>
          <p:nvSpPr>
            <p:cNvPr id="4" name="形状1"/>
            <p:cNvSpPr txBox="1"/>
            <p:nvPr/>
          </p:nvSpPr>
          <p:spPr>
            <a:xfrm>
              <a:off x="1306201" y="2516667"/>
              <a:ext cx="9574570" cy="1191"/>
            </a:xfrm>
            <a:prstGeom prst="line">
              <a:avLst/>
            </a:prstGeom>
            <a:solidFill>
              <a:srgbClr val="5C81CC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文本3"/>
            <p:cNvSpPr txBox="1"/>
            <p:nvPr/>
          </p:nvSpPr>
          <p:spPr>
            <a:xfrm>
              <a:off x="0" y="1662228"/>
              <a:ext cx="1104900" cy="59436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400" b="0" i="0" dirty="0">
                  <a:solidFill>
                    <a:srgbClr val="242428"/>
                  </a:solidFill>
                  <a:latin typeface="华文中宋" panose="02010600040101010101" charset="-122"/>
                  <a:ea typeface="华文中宋" panose="02010600040101010101" charset="-122"/>
                </a:rPr>
                <a:t>小雨</a:t>
              </a:r>
              <a:endPara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pic>
          <p:nvPicPr>
            <p:cNvPr id="6" name="图片3"/>
            <p:cNvPicPr>
              <a:picLocks noChangeAspect="1"/>
            </p:cNvPicPr>
            <p:nvPr/>
          </p:nvPicPr>
          <p:blipFill>
            <a:blip r:embed="rId2"/>
            <a:srcRect l="33560" t="4421" r="29631" b="4451"/>
            <a:stretch>
              <a:fillRect/>
            </a:stretch>
          </p:blipFill>
          <p:spPr>
            <a:xfrm rot="16200000">
              <a:off x="2662409" y="0"/>
              <a:ext cx="1149248" cy="3904669"/>
            </a:xfrm>
            <a:prstGeom prst="rect">
              <a:avLst/>
            </a:prstGeom>
          </p:spPr>
        </p:pic>
        <p:sp>
          <p:nvSpPr>
            <p:cNvPr id="7" name="文本4"/>
            <p:cNvSpPr txBox="1"/>
            <p:nvPr/>
          </p:nvSpPr>
          <p:spPr>
            <a:xfrm>
              <a:off x="5345496" y="1777509"/>
              <a:ext cx="4279900" cy="57753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300" b="0" i="0" dirty="0">
                  <a:solidFill>
                    <a:srgbClr val="006EFF"/>
                  </a:solidFill>
                  <a:latin typeface="华文中宋" panose="02010600040101010101" charset="-122"/>
                  <a:ea typeface="华文中宋" panose="02010600040101010101" charset="-122"/>
                </a:rPr>
                <a:t>空白对照、室温一日、冰箱一日</a:t>
              </a:r>
              <a:endParaRPr lang="zh-CN" altLang="en-US" sz="23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8" name="图片2"/>
          <p:cNvPicPr>
            <a:picLocks noChangeAspect="1"/>
          </p:cNvPicPr>
          <p:nvPr/>
        </p:nvPicPr>
        <p:blipFill>
          <a:blip r:embed="rId3"/>
          <a:srcRect t="19789" b="4992"/>
          <a:stretch>
            <a:fillRect/>
          </a:stretch>
        </p:blipFill>
        <p:spPr>
          <a:xfrm>
            <a:off x="2865139" y="2335501"/>
            <a:ext cx="2777557" cy="2785567"/>
          </a:xfrm>
          <a:prstGeom prst="rect">
            <a:avLst/>
          </a:prstGeom>
        </p:spPr>
      </p:pic>
      <p:sp>
        <p:nvSpPr>
          <p:cNvPr id="9" name="文本1"/>
          <p:cNvSpPr txBox="1"/>
          <p:nvPr/>
        </p:nvSpPr>
        <p:spPr>
          <a:xfrm>
            <a:off x="3269047" y="5006854"/>
            <a:ext cx="1971675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冰箱培养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文本2"/>
          <p:cNvSpPr txBox="1"/>
          <p:nvPr/>
        </p:nvSpPr>
        <p:spPr>
          <a:xfrm>
            <a:off x="7643708" y="5006769"/>
            <a:ext cx="1971675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室温培养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6250185536919E-07 0 L -3.906250185536919E-07 -0.31997371249728734 E" pathEditMode="relative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301964" y="6305004"/>
            <a:ext cx="9611581" cy="1191"/>
          </a:xfrm>
          <a:prstGeom prst="line">
            <a:avLst/>
          </a:prstGeom>
          <a:solidFill>
            <a:srgbClr val="5C81CC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036520" y="5467836"/>
            <a:ext cx="1104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rPr>
              <a:t>小卿</a:t>
            </a:r>
            <a:endParaRPr lang="zh-CN" altLang="en-US" sz="2400" b="0" i="0" dirty="0">
              <a:solidFill>
                <a:srgbClr val="242428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1"/>
          <a:srcRect l="32558" r="23897" b="2887"/>
          <a:stretch>
            <a:fillRect/>
          </a:stretch>
        </p:blipFill>
        <p:spPr>
          <a:xfrm rot="16200000">
            <a:off x="3625777" y="3729464"/>
            <a:ext cx="1264539" cy="389091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6383512" y="5559847"/>
            <a:ext cx="35433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空白对照、不加热、加热</a:t>
            </a:r>
            <a:endParaRPr lang="zh-CN" altLang="en-US" sz="24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349263" y="618430"/>
            <a:ext cx="116967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只要冰箱保存、放了保鲜膜，充分加热的隔夜菜就能放心食用吗？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形状2"/>
          <p:cNvSpPr txBox="1"/>
          <p:nvPr/>
        </p:nvSpPr>
        <p:spPr>
          <a:xfrm>
            <a:off x="2302593" y="4985895"/>
            <a:ext cx="9583566" cy="1191"/>
          </a:xfrm>
          <a:prstGeom prst="line">
            <a:avLst/>
          </a:prstGeom>
          <a:solidFill>
            <a:srgbClr val="5C81CC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8" name="文本4"/>
          <p:cNvSpPr txBox="1"/>
          <p:nvPr/>
        </p:nvSpPr>
        <p:spPr>
          <a:xfrm>
            <a:off x="1036711" y="4186123"/>
            <a:ext cx="11049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242428"/>
                </a:solidFill>
                <a:latin typeface="华文中宋" panose="02010600040101010101" charset="-122"/>
                <a:ea typeface="华文中宋" panose="02010600040101010101" charset="-122"/>
              </a:rPr>
              <a:t>小娟</a:t>
            </a:r>
            <a:endParaRPr lang="zh-CN" altLang="en-US" sz="2400" b="0" i="0" dirty="0">
              <a:solidFill>
                <a:srgbClr val="242428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" name="图片2"/>
          <p:cNvPicPr>
            <a:picLocks noChangeAspect="1"/>
          </p:cNvPicPr>
          <p:nvPr/>
        </p:nvPicPr>
        <p:blipFill>
          <a:blip r:embed="rId2"/>
          <a:srcRect l="28508" t="4030" r="31836" b="4571"/>
          <a:stretch>
            <a:fillRect/>
          </a:stretch>
        </p:blipFill>
        <p:spPr>
          <a:xfrm rot="16200000">
            <a:off x="3638807" y="2400595"/>
            <a:ext cx="1274740" cy="3916051"/>
          </a:xfrm>
          <a:prstGeom prst="rect">
            <a:avLst/>
          </a:prstGeom>
        </p:spPr>
      </p:pic>
      <p:sp>
        <p:nvSpPr>
          <p:cNvPr id="10" name="文本5"/>
          <p:cNvSpPr txBox="1"/>
          <p:nvPr/>
        </p:nvSpPr>
        <p:spPr>
          <a:xfrm>
            <a:off x="6382988" y="4240797"/>
            <a:ext cx="445770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006EFF"/>
                </a:solidFill>
                <a:latin typeface="华文中宋" panose="02010600040101010101" charset="-122"/>
                <a:ea typeface="华文中宋" panose="02010600040101010101" charset="-122"/>
              </a:rPr>
              <a:t>空白对照、有保鲜膜、无保鲜膜</a:t>
            </a:r>
            <a:endParaRPr lang="zh-CN" altLang="en-US" sz="2400" b="0" i="0" dirty="0">
              <a:solidFill>
                <a:srgbClr val="006E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1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70" y="1876701"/>
            <a:ext cx="3581162" cy="1225858"/>
          </a:xfrm>
          <a:prstGeom prst="rect">
            <a:avLst/>
          </a:prstGeom>
        </p:spPr>
      </p:pic>
      <p:pic>
        <p:nvPicPr>
          <p:cNvPr id="12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858" y="1879625"/>
            <a:ext cx="3287125" cy="122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3238" y="1546622"/>
            <a:ext cx="6107278" cy="376574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155134" y="321955"/>
            <a:ext cx="2004060" cy="77946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500" b="1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我会探究</a:t>
            </a:r>
            <a:endParaRPr lang="zh-CN" altLang="en-US" sz="3500" b="1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14" y="1270168"/>
            <a:ext cx="1211761" cy="1631394"/>
          </a:xfrm>
          <a:prstGeom prst="rect">
            <a:avLst/>
          </a:prstGeom>
        </p:spPr>
      </p:pic>
      <p:pic>
        <p:nvPicPr>
          <p:cNvPr id="5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353" y="4601937"/>
            <a:ext cx="2475033" cy="12450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3133" y="587921"/>
            <a:ext cx="3418189" cy="2689479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-276" y="393059"/>
            <a:ext cx="2425700" cy="80016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242428"/>
                </a:solidFill>
                <a:latin typeface="华文行楷" panose="02010800040101010101" charset="-122"/>
                <a:ea typeface="华文行楷" panose="02010800040101010101" charset="-122"/>
              </a:rPr>
              <a:t>情境导入</a:t>
            </a:r>
            <a:endParaRPr lang="zh-CN" altLang="en-US" sz="4400" b="0" i="0" dirty="0">
              <a:solidFill>
                <a:srgbClr val="242428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4800" y="-429"/>
            <a:ext cx="8687676" cy="6858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4843" r="18802"/>
          <a:stretch>
            <a:fillRect/>
          </a:stretch>
        </p:blipFill>
        <p:spPr>
          <a:xfrm>
            <a:off x="514" y="-505"/>
            <a:ext cx="12192714" cy="6858467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67" y="1651340"/>
            <a:ext cx="12268390" cy="3129553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787756" y="2404843"/>
            <a:ext cx="11345675" cy="139595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44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  隔夜剩菜中有细菌真菌，是真的吗？</a:t>
            </a:r>
            <a:endParaRPr lang="zh-CN" altLang="en-US" sz="44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/>
            <a:r>
              <a:rPr lang="zh-CN" altLang="en-US" sz="4300" b="0" i="0" dirty="0">
                <a:solidFill>
                  <a:srgbClr val="000000"/>
                </a:solidFill>
                <a:latin typeface="华文行楷" panose="02010800040101010101" charset="-122"/>
                <a:ea typeface="华文行楷" panose="02010800040101010101" charset="-122"/>
              </a:rPr>
              <a:t>    （投票）</a:t>
            </a:r>
            <a:endParaRPr lang="zh-CN" altLang="en-US" sz="4300" b="0" i="0" dirty="0">
              <a:solidFill>
                <a:srgbClr val="0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8000">
            <a:off x="8377838" y="2655741"/>
            <a:ext cx="3363487" cy="3373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3274" y="1280389"/>
            <a:ext cx="3113151" cy="266606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537162" y="4053364"/>
            <a:ext cx="5005483" cy="8907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分辨的最小尺寸是</a:t>
            </a:r>
            <a:r>
              <a:rPr lang="zh-CN" altLang="en-US" sz="39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0.2毫米</a:t>
            </a:r>
            <a:endParaRPr lang="zh-CN" altLang="en-US" sz="3900" b="0" i="0" dirty="0">
              <a:solidFill>
                <a:srgbClr val="D25A5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6177058" y="4053288"/>
            <a:ext cx="5824918" cy="8907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9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微米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(1微米=1/1000毫米)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为单位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形状1"/>
          <p:cNvSpPr txBox="1"/>
          <p:nvPr/>
        </p:nvSpPr>
        <p:spPr>
          <a:xfrm>
            <a:off x="5755000" y="1165451"/>
            <a:ext cx="1191" cy="3942926"/>
          </a:xfrm>
          <a:prstGeom prst="line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文本3"/>
          <p:cNvSpPr txBox="1"/>
          <p:nvPr/>
        </p:nvSpPr>
        <p:spPr>
          <a:xfrm>
            <a:off x="9328111" y="3273901"/>
            <a:ext cx="1385247" cy="81059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细菌</a:t>
            </a:r>
            <a:endParaRPr lang="zh-CN" altLang="en-US" sz="28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10507" y="-130969"/>
            <a:ext cx="3010967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177058" y="4053288"/>
            <a:ext cx="5824918" cy="8907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9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微米</a:t>
            </a:r>
            <a:r>
              <a:rPr lang="zh-CN" altLang="en-US" sz="2800" b="0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(1微米=1/1000毫米)</a:t>
            </a:r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为单位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5755000" y="1165451"/>
            <a:ext cx="1191" cy="3942926"/>
          </a:xfrm>
          <a:prstGeom prst="line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2"/>
          <p:cNvSpPr txBox="1"/>
          <p:nvPr/>
        </p:nvSpPr>
        <p:spPr>
          <a:xfrm>
            <a:off x="9328111" y="3273901"/>
            <a:ext cx="1385247" cy="81059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细菌</a:t>
            </a:r>
            <a:endParaRPr lang="zh-CN" altLang="en-US" sz="28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7410507" y="-130969"/>
            <a:ext cx="3010967" cy="5143500"/>
          </a:xfrm>
          <a:prstGeom prst="rect">
            <a:avLst/>
          </a:prstGeom>
        </p:spPr>
      </p:pic>
      <p:sp>
        <p:nvSpPr>
          <p:cNvPr id="6" name="文本3"/>
          <p:cNvSpPr txBox="1"/>
          <p:nvPr/>
        </p:nvSpPr>
        <p:spPr>
          <a:xfrm>
            <a:off x="165106" y="2308346"/>
            <a:ext cx="56007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如何证明细菌真菌的存在呢？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3130677" y="3389414"/>
            <a:ext cx="201930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--培养菌落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01997" y="918448"/>
            <a:ext cx="12091988" cy="6883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     菌落:               细菌或真菌                形成的肉眼可见的                。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8895" y="1978133"/>
            <a:ext cx="8429625" cy="3882857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1858251" y="976760"/>
            <a:ext cx="1238250" cy="5715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一个</a:t>
            </a:r>
            <a:endParaRPr lang="zh-CN" altLang="en-US" sz="3000" b="1" i="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形状2"/>
          <p:cNvSpPr txBox="1"/>
          <p:nvPr/>
        </p:nvSpPr>
        <p:spPr>
          <a:xfrm>
            <a:off x="5400751" y="976560"/>
            <a:ext cx="1390650" cy="5715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繁殖后</a:t>
            </a:r>
            <a:endParaRPr lang="zh-CN" altLang="en-US" sz="3000" b="1" i="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形状3"/>
          <p:cNvSpPr txBox="1"/>
          <p:nvPr/>
        </p:nvSpPr>
        <p:spPr>
          <a:xfrm>
            <a:off x="10047561" y="977551"/>
            <a:ext cx="1390650" cy="5715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3000" b="1" i="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集合体</a:t>
            </a:r>
            <a:endParaRPr lang="zh-CN" altLang="en-US" sz="3000" b="1" i="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8116738" y="178422"/>
            <a:ext cx="4420191" cy="527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（希沃橡皮擦功能展示菌落概念）</a:t>
            </a:r>
            <a:endParaRPr lang="zh-CN" altLang="en-US" sz="2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203" y="2883722"/>
            <a:ext cx="9144000" cy="2868572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638566" y="899855"/>
            <a:ext cx="14249400" cy="13011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3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自主阅读（1min）：</a:t>
            </a:r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P67--科学方法，了解培养细菌真菌</a:t>
            </a:r>
            <a:r>
              <a:rPr lang="zh-CN" altLang="en-US" sz="33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                                                            </a:t>
            </a:r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的一般方法，步骤用</a:t>
            </a:r>
            <a:r>
              <a:rPr lang="zh-CN" altLang="en-US" sz="3000" b="1" i="0" dirty="0">
                <a:solidFill>
                  <a:srgbClr val="D25A53"/>
                </a:solidFill>
                <a:latin typeface="华文中宋" panose="02010600040101010101" charset="-122"/>
                <a:ea typeface="华文中宋" panose="02010600040101010101" charset="-122"/>
              </a:rPr>
              <a:t>①②③④标记</a:t>
            </a:r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6541970" y="3238776"/>
            <a:ext cx="5356022" cy="282673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6704457" y="3252340"/>
            <a:ext cx="5307540" cy="26304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>
              <a:buFont typeface="Wingdings" panose="05000000000000000000"/>
              <a:buChar char="l"/>
            </a:pPr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你认为被遮住配方是什么？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A.马铃薯、葡萄糖、琼脂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0" algn="l"/>
            <a:r>
              <a:rPr lang="zh-CN" altLang="en-US" sz="29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B.无机盐、维生素、青霉素</a:t>
            </a:r>
            <a:endParaRPr lang="zh-CN" altLang="en-US" sz="29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1"/>
          <a:srcRect l="17254" t="43328" r="38172" b="44213"/>
          <a:stretch>
            <a:fillRect/>
          </a:stretch>
        </p:blipFill>
        <p:spPr>
          <a:xfrm>
            <a:off x="6770570" y="822360"/>
            <a:ext cx="4164397" cy="2298640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57" y="1183462"/>
            <a:ext cx="2193865" cy="3912527"/>
          </a:xfrm>
          <a:prstGeom prst="rect">
            <a:avLst/>
          </a:prstGeom>
        </p:spPr>
      </p:pic>
      <p:sp>
        <p:nvSpPr>
          <p:cNvPr id="6" name="文本2"/>
          <p:cNvSpPr txBox="1"/>
          <p:nvPr/>
        </p:nvSpPr>
        <p:spPr>
          <a:xfrm>
            <a:off x="215676" y="5095932"/>
            <a:ext cx="2893060" cy="6616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(固体干粉培养基)</a:t>
            </a:r>
            <a:endParaRPr lang="zh-CN" altLang="en-US" sz="28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形状2"/>
          <p:cNvSpPr txBox="1"/>
          <p:nvPr/>
        </p:nvSpPr>
        <p:spPr>
          <a:xfrm>
            <a:off x="7313133" y="1487243"/>
            <a:ext cx="2265717" cy="276698"/>
          </a:xfrm>
          <a:prstGeom prst="rect">
            <a:avLst/>
          </a:pr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8" name="形状3"/>
          <p:cNvSpPr txBox="1"/>
          <p:nvPr/>
        </p:nvSpPr>
        <p:spPr>
          <a:xfrm>
            <a:off x="7313095" y="1811042"/>
            <a:ext cx="2265717" cy="276698"/>
          </a:xfrm>
          <a:prstGeom prst="rect">
            <a:avLst/>
          </a:pr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9" name="形状4"/>
          <p:cNvSpPr txBox="1"/>
          <p:nvPr/>
        </p:nvSpPr>
        <p:spPr>
          <a:xfrm>
            <a:off x="7313438" y="2134635"/>
            <a:ext cx="2265717" cy="276698"/>
          </a:xfrm>
          <a:prstGeom prst="rect">
            <a:avLst/>
          </a:pr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0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124" y="3396767"/>
            <a:ext cx="2265331" cy="1699165"/>
          </a:xfrm>
          <a:prstGeom prst="rect">
            <a:avLst/>
          </a:prstGeom>
        </p:spPr>
      </p:pic>
      <p:sp>
        <p:nvSpPr>
          <p:cNvPr id="11" name="文本3"/>
          <p:cNvSpPr txBox="1"/>
          <p:nvPr/>
        </p:nvSpPr>
        <p:spPr>
          <a:xfrm>
            <a:off x="7998619" y="-10859"/>
            <a:ext cx="3710940" cy="6953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第一步 &gt; 配制培养基</a:t>
            </a:r>
            <a:endParaRPr lang="zh-CN" altLang="en-US" sz="3000" b="0" i="0" dirty="0">
              <a:solidFill>
                <a:srgbClr val="0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形状5"/>
          <p:cNvSpPr txBox="1"/>
          <p:nvPr/>
        </p:nvSpPr>
        <p:spPr>
          <a:xfrm rot="18888000">
            <a:off x="2798026" y="2085632"/>
            <a:ext cx="621421" cy="520417"/>
          </a:xfrm>
          <a:custGeom>
            <a:avLst/>
            <a:gdLst>
              <a:gd name="connsiteX0" fmla="*/ 309170 w 621421"/>
              <a:gd name="connsiteY0" fmla="*/ 0 h 520417"/>
              <a:gd name="connsiteX1" fmla="*/ 621420 w 621421"/>
              <a:gd name="connsiteY1" fmla="*/ 260209 h 520417"/>
              <a:gd name="connsiteX2" fmla="*/ 309170 w 621421"/>
              <a:gd name="connsiteY2" fmla="*/ 520417 h 520417"/>
              <a:gd name="connsiteX3" fmla="*/ 309170 w 621421"/>
              <a:gd name="connsiteY3" fmla="*/ 346945 h 520417"/>
              <a:gd name="connsiteX4" fmla="*/ 0 w 621421"/>
              <a:gd name="connsiteY4" fmla="*/ 346945 h 520417"/>
              <a:gd name="connsiteX5" fmla="*/ 0 w 621421"/>
              <a:gd name="connsiteY5" fmla="*/ 173472 h 520417"/>
              <a:gd name="connsiteX6" fmla="*/ 309170 w 621421"/>
              <a:gd name="connsiteY6" fmla="*/ 173472 h 520417"/>
              <a:gd name="connsiteX7" fmla="*/ 309170 w 621421"/>
              <a:gd name="connsiteY7" fmla="*/ 0 h 52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420" h="520417">
                <a:moveTo>
                  <a:pt x="309170" y="0"/>
                </a:moveTo>
                <a:lnTo>
                  <a:pt x="621420" y="260209"/>
                </a:lnTo>
                <a:lnTo>
                  <a:pt x="309170" y="520417"/>
                </a:lnTo>
                <a:lnTo>
                  <a:pt x="309170" y="346945"/>
                </a:lnTo>
                <a:lnTo>
                  <a:pt x="0" y="346945"/>
                </a:lnTo>
                <a:lnTo>
                  <a:pt x="0" y="173472"/>
                </a:lnTo>
                <a:lnTo>
                  <a:pt x="309170" y="173472"/>
                </a:lnTo>
                <a:lnTo>
                  <a:pt x="309170" y="0"/>
                </a:lnTo>
                <a:close/>
              </a:path>
            </a:pathLst>
          </a:cu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3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181" y="1182948"/>
            <a:ext cx="2265731" cy="1699470"/>
          </a:xfrm>
          <a:prstGeom prst="rect">
            <a:avLst/>
          </a:prstGeom>
        </p:spPr>
      </p:pic>
      <p:sp>
        <p:nvSpPr>
          <p:cNvPr id="14" name="形状6"/>
          <p:cNvSpPr txBox="1"/>
          <p:nvPr/>
        </p:nvSpPr>
        <p:spPr>
          <a:xfrm rot="5400000">
            <a:off x="4375947" y="2879265"/>
            <a:ext cx="671741" cy="520417"/>
          </a:xfrm>
          <a:custGeom>
            <a:avLst/>
            <a:gdLst>
              <a:gd name="connsiteX0" fmla="*/ 359491 w 671741"/>
              <a:gd name="connsiteY0" fmla="*/ 0 h 520417"/>
              <a:gd name="connsiteX1" fmla="*/ 671741 w 671741"/>
              <a:gd name="connsiteY1" fmla="*/ 260209 h 520417"/>
              <a:gd name="connsiteX2" fmla="*/ 359491 w 671741"/>
              <a:gd name="connsiteY2" fmla="*/ 520417 h 520417"/>
              <a:gd name="connsiteX3" fmla="*/ 359491 w 671741"/>
              <a:gd name="connsiteY3" fmla="*/ 346945 h 520417"/>
              <a:gd name="connsiteX4" fmla="*/ 0 w 671741"/>
              <a:gd name="connsiteY4" fmla="*/ 346945 h 520417"/>
              <a:gd name="connsiteX5" fmla="*/ 0 w 671741"/>
              <a:gd name="connsiteY5" fmla="*/ 173472 h 520417"/>
              <a:gd name="connsiteX6" fmla="*/ 359491 w 671741"/>
              <a:gd name="connsiteY6" fmla="*/ 173472 h 520417"/>
              <a:gd name="connsiteX7" fmla="*/ 359491 w 671741"/>
              <a:gd name="connsiteY7" fmla="*/ 0 h 52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1741" h="520417">
                <a:moveTo>
                  <a:pt x="359491" y="0"/>
                </a:moveTo>
                <a:lnTo>
                  <a:pt x="671741" y="260209"/>
                </a:lnTo>
                <a:lnTo>
                  <a:pt x="359491" y="520417"/>
                </a:lnTo>
                <a:lnTo>
                  <a:pt x="359491" y="346945"/>
                </a:lnTo>
                <a:lnTo>
                  <a:pt x="0" y="346945"/>
                </a:lnTo>
                <a:lnTo>
                  <a:pt x="0" y="173472"/>
                </a:lnTo>
                <a:lnTo>
                  <a:pt x="359491" y="173472"/>
                </a:lnTo>
                <a:lnTo>
                  <a:pt x="359491" y="0"/>
                </a:lnTo>
                <a:close/>
              </a:path>
            </a:pathLst>
          </a:cu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5" name="形状7"/>
          <p:cNvSpPr txBox="1"/>
          <p:nvPr/>
        </p:nvSpPr>
        <p:spPr>
          <a:xfrm>
            <a:off x="1082973" y="3026721"/>
            <a:ext cx="579796" cy="178594"/>
          </a:xfrm>
          <a:prstGeom prst="rect">
            <a:avLst/>
          </a:prstGeom>
          <a:solidFill>
            <a:srgbClr val="006EFF"/>
          </a:solidFill>
          <a:ln w="47625">
            <a:solidFill>
              <a:srgbClr val="61A7D4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6" name="形状8"/>
          <p:cNvSpPr txBox="1"/>
          <p:nvPr/>
        </p:nvSpPr>
        <p:spPr>
          <a:xfrm>
            <a:off x="6704457" y="4149937"/>
            <a:ext cx="499453" cy="502206"/>
          </a:xfrm>
          <a:custGeom>
            <a:avLst/>
            <a:gdLst>
              <a:gd name="connsiteX0" fmla="*/ 249726 w 499453"/>
              <a:gd name="connsiteY0" fmla="*/ 0 h 502206"/>
              <a:gd name="connsiteX1" fmla="*/ 387647 w 499453"/>
              <a:gd name="connsiteY1" fmla="*/ 0 h 502206"/>
              <a:gd name="connsiteX2" fmla="*/ 499453 w 499453"/>
              <a:gd name="connsiteY2" fmla="*/ 389783 h 502206"/>
              <a:gd name="connsiteX3" fmla="*/ 111806 w 499453"/>
              <a:gd name="connsiteY3" fmla="*/ 502206 h 502206"/>
              <a:gd name="connsiteX4" fmla="*/ 0 w 499453"/>
              <a:gd name="connsiteY4" fmla="*/ 112423 h 5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453" h="502206">
                <a:moveTo>
                  <a:pt x="249726" y="0"/>
                </a:moveTo>
                <a:cubicBezTo>
                  <a:pt x="387647" y="0"/>
                  <a:pt x="499453" y="112423"/>
                  <a:pt x="499453" y="251103"/>
                </a:cubicBezTo>
                <a:cubicBezTo>
                  <a:pt x="499453" y="389783"/>
                  <a:pt x="387647" y="502206"/>
                  <a:pt x="249726" y="502206"/>
                </a:cubicBezTo>
                <a:cubicBezTo>
                  <a:pt x="111806" y="502206"/>
                  <a:pt x="0" y="389783"/>
                  <a:pt x="0" y="251103"/>
                </a:cubicBezTo>
                <a:cubicBezTo>
                  <a:pt x="0" y="112423"/>
                  <a:pt x="111806" y="0"/>
                  <a:pt x="24972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E6A4A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4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4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1333</Words>
  <Application>WPS 演示</Application>
  <PresentationFormat>宽屏</PresentationFormat>
  <Paragraphs>208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华文行楷</vt:lpstr>
      <vt:lpstr>华文中宋</vt:lpstr>
      <vt:lpstr>微软雅黑</vt:lpstr>
      <vt:lpstr>Wingdings</vt:lpstr>
      <vt:lpstr>等线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细菌真菌的分布 希沃课件 副本</dc:title>
  <dc:creator>林林林</dc:creator>
  <cp:lastModifiedBy>一叶编舟</cp:lastModifiedBy>
  <cp:revision>3</cp:revision>
  <dcterms:created xsi:type="dcterms:W3CDTF">2024-04-25T09:14:00Z</dcterms:created>
  <dcterms:modified xsi:type="dcterms:W3CDTF">2024-11-06T00:57:02Z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ad11efe6-2f78-49c5-89db-192158310f90:3</vt:lpwstr>
  </property>
  <property fmtid="{D5CDD505-2E9C-101B-9397-08002B2CF9AE}" pid="5" name="EasiNoteDocumentName">
    <vt:lpwstr>细菌真菌的分布 希沃课件 副本</vt:lpwstr>
  </property>
  <property fmtid="{D5CDD505-2E9C-101B-9397-08002B2CF9AE}" pid="6" name="EasiNoteAuthor">
    <vt:lpwstr>uquqgqkhjymzpuiwnozgnrn5737ls681</vt:lpwstr>
  </property>
  <property fmtid="{D5CDD505-2E9C-101B-9397-08002B2CF9AE}" pid="7" name="EasiNoteUpstreamCoursewareInfo_0">
    <vt:lpwstr>541e0652-736f-4690-b66e-4696e0647ab3</vt:lpwstr>
  </property>
  <property fmtid="{D5CDD505-2E9C-101B-9397-08002B2CF9AE}" pid="8" name="EasiNoteUpstreamCoursewareInfo_1">
    <vt:lpwstr>48a2956a-30ec-4d45-84ae-e0f5a58a057b</vt:lpwstr>
  </property>
  <property fmtid="{D5CDD505-2E9C-101B-9397-08002B2CF9AE}" pid="9" name="EasiNoteUpstreamCoursewareInfo_2">
    <vt:lpwstr>5c727c64-2023-4361-8795-cdad2678f22e</vt:lpwstr>
  </property>
  <property fmtid="{D5CDD505-2E9C-101B-9397-08002B2CF9AE}" pid="10" name="EasiNoteUpstreamCoursewareInfo_3">
    <vt:lpwstr>038f9074-05c5-464f-9ea4-7da6c1686633</vt:lpwstr>
  </property>
  <property fmtid="{D5CDD505-2E9C-101B-9397-08002B2CF9AE}" pid="11" name="EasiNoteUpstreamCoursewareInfo_4">
    <vt:lpwstr>ad11efe6-2f78-49c5-89db-192158310f90</vt:lpwstr>
  </property>
  <property fmtid="{D5CDD505-2E9C-101B-9397-08002B2CF9AE}" pid="12" name="ICV">
    <vt:lpwstr>5AA8357D9B424E35A24D154E7BA7CCF1_12</vt:lpwstr>
  </property>
  <property fmtid="{D5CDD505-2E9C-101B-9397-08002B2CF9AE}" pid="13" name="KSOProductBuildVer">
    <vt:lpwstr>2052-12.1.0.18608</vt:lpwstr>
  </property>
</Properties>
</file>