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希沃白板的蒙层技术没能展现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希沃白板可以点击后出来对应的内容，这里为一次性展现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9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0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28.png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648338" y="1127760"/>
            <a:ext cx="11773538" cy="222059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任务：请同学们小组合作，将小组的两个全等的三角形拼成一个四边形。</a:t>
            </a:r>
            <a:endParaRPr lang="zh-CN" altLang="en-US" sz="28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</a:p>
        </p:txBody>
      </p:sp>
      <p:grpSp>
        <p:nvGrpSpPr>
          <p:cNvPr id="3" name="组合1"/>
          <p:cNvGrpSpPr/>
          <p:nvPr/>
        </p:nvGrpSpPr>
        <p:grpSpPr>
          <a:xfrm>
            <a:off x="4122103" y="544195"/>
            <a:ext cx="3118485" cy="680293"/>
            <a:chOff x="0" y="0"/>
            <a:chExt cx="3118485" cy="680293"/>
          </a:xfrm>
        </p:grpSpPr>
        <p:sp>
          <p:nvSpPr>
            <p:cNvPr id="4" name="形状2"/>
            <p:cNvSpPr txBox="1"/>
            <p:nvPr/>
          </p:nvSpPr>
          <p:spPr>
            <a:xfrm>
              <a:off x="3810" y="49530"/>
              <a:ext cx="3114675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73025">
              <a:solidFill>
                <a:srgbClr val="D60093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5" name="文本5"/>
            <p:cNvSpPr txBox="1"/>
            <p:nvPr/>
          </p:nvSpPr>
          <p:spPr>
            <a:xfrm>
              <a:off x="0" y="0"/>
              <a:ext cx="3114675" cy="680293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3200" b="1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活动一：拼一拼</a:t>
              </a:r>
              <a:endParaRPr lang="zh-CN" altLang="en-US" sz="32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6" name="文本2"/>
          <p:cNvSpPr txBox="1"/>
          <p:nvPr/>
        </p:nvSpPr>
        <p:spPr>
          <a:xfrm>
            <a:off x="868042" y="5584193"/>
            <a:ext cx="9188929" cy="68734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Wingdings" panose="05000000000000000000"/>
              <a:buChar char="Ø"/>
            </a:pPr>
            <a:r>
              <a:rPr lang="zh-CN" altLang="en-US" sz="32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问题</a:t>
            </a:r>
            <a:r>
              <a:rPr lang="zh-CN" altLang="en-US" sz="32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1</a:t>
            </a:r>
            <a:r>
              <a:rPr lang="zh-CN" altLang="en-US" sz="32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：你在哪里见过这类新的四边形？</a:t>
            </a:r>
            <a:endParaRPr lang="zh-CN" altLang="en-US" sz="3200" b="1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39981" y="1318384"/>
            <a:ext cx="3656330" cy="4876800"/>
          </a:xfrm>
          <a:prstGeom prst="rect">
            <a:avLst/>
          </a:prstGeom>
        </p:spPr>
      </p:pic>
      <p:sp>
        <p:nvSpPr>
          <p:cNvPr id="8" name="文本3"/>
          <p:cNvSpPr txBox="1"/>
          <p:nvPr/>
        </p:nvSpPr>
        <p:spPr>
          <a:xfrm>
            <a:off x="7104078" y="753456"/>
            <a:ext cx="2952750" cy="61058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9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（时间：1分钟）</a:t>
            </a:r>
            <a:endParaRPr lang="zh-CN" altLang="en-US" sz="29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形状1"/>
          <p:cNvSpPr txBox="1"/>
          <p:nvPr/>
        </p:nvSpPr>
        <p:spPr>
          <a:xfrm>
            <a:off x="548983" y="441541"/>
            <a:ext cx="3176588" cy="588169"/>
          </a:xfrm>
          <a:prstGeom prst="round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0" name="文本4"/>
          <p:cNvSpPr txBox="1"/>
          <p:nvPr/>
        </p:nvSpPr>
        <p:spPr>
          <a:xfrm>
            <a:off x="674065" y="436950"/>
            <a:ext cx="3185160" cy="6508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观察拼图，概念生成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775" y="155575"/>
            <a:ext cx="595313" cy="595313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929005" y="1320165"/>
            <a:ext cx="11114405" cy="148566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Wingdings" panose="05000000000000000000"/>
              <a:buChar char="Ø"/>
            </a:pPr>
            <a:r>
              <a:rPr lang="zh-CN" altLang="en-US" sz="2800" b="1" i="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问题4：筝形有哪些性质呢？</a:t>
            </a:r>
            <a:endParaRPr lang="zh-CN" altLang="en-US" sz="2800" b="1" i="0" dirty="0">
              <a:solidFill>
                <a:srgbClr val="333333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buFont typeface="Wingdings" panose="05000000000000000000"/>
              <a:buChar char="Ø"/>
            </a:pP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追问</a:t>
            </a:r>
            <a:r>
              <a:rPr lang="zh-CN" altLang="en-US" sz="28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：全等三角形的性质，具体研究哪些要素？如果是四边形，还会增加什么要素？</a:t>
            </a:r>
            <a:endParaRPr lang="zh-CN" altLang="en-US" sz="28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4" name="组合1"/>
          <p:cNvGrpSpPr/>
          <p:nvPr/>
        </p:nvGrpSpPr>
        <p:grpSpPr>
          <a:xfrm>
            <a:off x="3575050" y="2997200"/>
            <a:ext cx="850265" cy="796870"/>
            <a:chOff x="0" y="0"/>
            <a:chExt cx="850265" cy="796870"/>
          </a:xfrm>
        </p:grpSpPr>
        <p:sp>
          <p:nvSpPr>
            <p:cNvPr id="5" name="形状4"/>
            <p:cNvSpPr txBox="1"/>
            <p:nvPr/>
          </p:nvSpPr>
          <p:spPr>
            <a:xfrm>
              <a:off x="0" y="0"/>
              <a:ext cx="649288" cy="79248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6" name="文本4"/>
            <p:cNvSpPr txBox="1"/>
            <p:nvPr/>
          </p:nvSpPr>
          <p:spPr>
            <a:xfrm>
              <a:off x="69215" y="21936"/>
              <a:ext cx="781050" cy="774934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3200" b="1" i="0" dirty="0">
                  <a:solidFill>
                    <a:srgbClr val="E49514"/>
                  </a:solidFill>
                  <a:latin typeface="黑体" panose="02010609060101010101" charset="-122"/>
                  <a:ea typeface="黑体" panose="02010609060101010101" charset="-122"/>
                </a:rPr>
                <a:t>边</a:t>
              </a:r>
              <a:endParaRPr lang="zh-CN" altLang="en-US" sz="3200" b="1" i="0" dirty="0">
                <a:solidFill>
                  <a:srgbClr val="E49514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7" name="组合2"/>
          <p:cNvGrpSpPr/>
          <p:nvPr/>
        </p:nvGrpSpPr>
        <p:grpSpPr>
          <a:xfrm>
            <a:off x="3646805" y="4221480"/>
            <a:ext cx="696160" cy="792480"/>
            <a:chOff x="0" y="0"/>
            <a:chExt cx="696160" cy="792480"/>
          </a:xfrm>
        </p:grpSpPr>
        <p:sp>
          <p:nvSpPr>
            <p:cNvPr id="8" name="形状5"/>
            <p:cNvSpPr txBox="1"/>
            <p:nvPr/>
          </p:nvSpPr>
          <p:spPr>
            <a:xfrm>
              <a:off x="0" y="0"/>
              <a:ext cx="649605" cy="79248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9" name="文本5"/>
            <p:cNvSpPr txBox="1"/>
            <p:nvPr/>
          </p:nvSpPr>
          <p:spPr>
            <a:xfrm>
              <a:off x="91322" y="6563"/>
              <a:ext cx="604838" cy="680293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3200" b="1" i="0" dirty="0">
                  <a:solidFill>
                    <a:srgbClr val="E49514"/>
                  </a:solidFill>
                  <a:latin typeface="黑体" panose="02010609060101010101" charset="-122"/>
                  <a:ea typeface="黑体" panose="02010609060101010101" charset="-122"/>
                </a:rPr>
                <a:t>角</a:t>
              </a:r>
              <a:endParaRPr lang="zh-CN" altLang="en-US" sz="3200" b="1" i="0" dirty="0">
                <a:solidFill>
                  <a:srgbClr val="E49514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0" name="形状1"/>
          <p:cNvSpPr txBox="1"/>
          <p:nvPr/>
        </p:nvSpPr>
        <p:spPr>
          <a:xfrm>
            <a:off x="3503930" y="5445125"/>
            <a:ext cx="2016125" cy="792480"/>
          </a:xfrm>
          <a:prstGeom prst="ellipse">
            <a:avLst/>
          </a:prstGeom>
          <a:solidFill>
            <a:srgbClr val="FFCC99"/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1" name="文本2"/>
          <p:cNvSpPr txBox="1"/>
          <p:nvPr/>
        </p:nvSpPr>
        <p:spPr>
          <a:xfrm>
            <a:off x="3789045" y="5468620"/>
            <a:ext cx="1598930" cy="7747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1" i="0" dirty="0">
                <a:solidFill>
                  <a:srgbClr val="E49514"/>
                </a:solidFill>
                <a:latin typeface="黑体" panose="02010609060101010101" charset="-122"/>
                <a:ea typeface="黑体" panose="02010609060101010101" charset="-122"/>
              </a:rPr>
              <a:t>对角线</a:t>
            </a:r>
            <a:endParaRPr lang="zh-CN" altLang="en-US" sz="3200" b="1" i="0" dirty="0">
              <a:solidFill>
                <a:srgbClr val="E49514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形状2"/>
          <p:cNvSpPr txBox="1"/>
          <p:nvPr/>
        </p:nvSpPr>
        <p:spPr>
          <a:xfrm>
            <a:off x="2927350" y="3141980"/>
            <a:ext cx="360680" cy="2881630"/>
          </a:xfrm>
          <a:prstGeom prst="leftBrace">
            <a:avLst/>
          </a:prstGeom>
          <a:solidFill>
            <a:srgbClr val="5EB4B4"/>
          </a:solidFill>
          <a:ln w="5080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3" name="形状3"/>
          <p:cNvSpPr txBox="1"/>
          <p:nvPr/>
        </p:nvSpPr>
        <p:spPr>
          <a:xfrm>
            <a:off x="2135188" y="4292600"/>
            <a:ext cx="576262" cy="576263"/>
          </a:xfrm>
          <a:prstGeom prst="rightArrow">
            <a:avLst/>
          </a:prstGeom>
          <a:solidFill>
            <a:srgbClr val="FFCC00"/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14" name="组合3"/>
          <p:cNvGrpSpPr/>
          <p:nvPr/>
        </p:nvGrpSpPr>
        <p:grpSpPr>
          <a:xfrm>
            <a:off x="6884353" y="2515870"/>
            <a:ext cx="3233737" cy="3481388"/>
            <a:chOff x="0" y="0"/>
            <a:chExt cx="3233737" cy="3481388"/>
          </a:xfrm>
        </p:grpSpPr>
        <p:sp>
          <p:nvSpPr>
            <p:cNvPr id="15" name="文本6"/>
            <p:cNvSpPr txBox="1"/>
            <p:nvPr/>
          </p:nvSpPr>
          <p:spPr>
            <a:xfrm>
              <a:off x="1282700" y="0"/>
              <a:ext cx="590550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A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6" name="文本7"/>
            <p:cNvSpPr txBox="1"/>
            <p:nvPr/>
          </p:nvSpPr>
          <p:spPr>
            <a:xfrm>
              <a:off x="0" y="1130300"/>
              <a:ext cx="679450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B 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7" name="文本8"/>
            <p:cNvSpPr txBox="1"/>
            <p:nvPr/>
          </p:nvSpPr>
          <p:spPr>
            <a:xfrm>
              <a:off x="1270000" y="2768600"/>
              <a:ext cx="611187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C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8" name="文本9"/>
            <p:cNvSpPr txBox="1"/>
            <p:nvPr/>
          </p:nvSpPr>
          <p:spPr>
            <a:xfrm>
              <a:off x="2603500" y="1143000"/>
              <a:ext cx="630237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D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pic>
          <p:nvPicPr>
            <p:cNvPr id="19" name="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072" y="435293"/>
              <a:ext cx="2370137" cy="2540000"/>
            </a:xfrm>
            <a:prstGeom prst="rect">
              <a:avLst/>
            </a:prstGeom>
          </p:spPr>
        </p:pic>
      </p:grpSp>
      <p:grpSp>
        <p:nvGrpSpPr>
          <p:cNvPr id="20" name="组合4"/>
          <p:cNvGrpSpPr/>
          <p:nvPr/>
        </p:nvGrpSpPr>
        <p:grpSpPr>
          <a:xfrm>
            <a:off x="433187" y="560080"/>
            <a:ext cx="3801453" cy="1272234"/>
            <a:chOff x="0" y="0"/>
            <a:chExt cx="3801453" cy="1272234"/>
          </a:xfrm>
        </p:grpSpPr>
        <p:sp>
          <p:nvSpPr>
            <p:cNvPr id="21" name="形状6"/>
            <p:cNvSpPr txBox="1"/>
            <p:nvPr/>
          </p:nvSpPr>
          <p:spPr>
            <a:xfrm>
              <a:off x="0" y="0"/>
              <a:ext cx="3484744" cy="567954"/>
            </a:xfrm>
            <a:prstGeom prst="roundRect">
              <a:avLst/>
            </a:prstGeom>
            <a:solidFill>
              <a:srgbClr val="FFCC99">
                <a:alpha val="54901"/>
              </a:srgbClr>
            </a:solidFill>
            <a:ln w="9525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2" name="文本10"/>
            <p:cNvSpPr txBox="1"/>
            <p:nvPr/>
          </p:nvSpPr>
          <p:spPr>
            <a:xfrm>
              <a:off x="286246" y="102147"/>
              <a:ext cx="3515207" cy="11700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</a:p>
            <a:p>
              <a:pPr marL="0" algn="l"/>
            </a:p>
          </p:txBody>
        </p:sp>
      </p:grpSp>
      <p:sp>
        <p:nvSpPr>
          <p:cNvPr id="23" name="文本3"/>
          <p:cNvSpPr txBox="1"/>
          <p:nvPr/>
        </p:nvSpPr>
        <p:spPr>
          <a:xfrm>
            <a:off x="545935" y="555222"/>
            <a:ext cx="3339465" cy="6508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动手操作，猜想性质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2" grpId="0" animBg="1"/>
      <p:bldP spid="11" grpId="0" animBg="1"/>
      <p:bldP spid="10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415925" y="1800184"/>
            <a:ext cx="11114405" cy="156289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Wingdings" panose="05000000000000000000"/>
              <a:buChar char="Ø"/>
            </a:pPr>
            <a:r>
              <a:rPr lang="zh-CN" altLang="en-US" sz="28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追问3：</a:t>
            </a:r>
            <a:r>
              <a:rPr lang="zh-CN" altLang="en-US" sz="2800" b="1" i="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请同学们将剪下的“筝形</a:t>
            </a:r>
            <a:r>
              <a:rPr lang="zh-CN" altLang="en-US" sz="2800" b="1" i="1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ABCD</a:t>
            </a:r>
            <a:r>
              <a:rPr lang="zh-CN" altLang="en-US" sz="2800" b="1" i="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8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折一折、量一量</a:t>
            </a:r>
            <a:r>
              <a:rPr lang="zh-CN" altLang="en-US" sz="2800" b="1" i="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等方法可猜出哪些结论？并完成导学案。</a:t>
            </a:r>
            <a:endParaRPr lang="zh-CN" altLang="en-US" sz="2800" b="1" i="0" dirty="0">
              <a:solidFill>
                <a:srgbClr val="333333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zh-CN" altLang="en-US" sz="2800" b="1" i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415766" y="1156478"/>
            <a:ext cx="6286500" cy="7124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问题4：筝形有哪些性质呢？</a:t>
            </a:r>
            <a:endParaRPr lang="zh-CN" altLang="en-US" sz="2800" b="1" i="0" dirty="0">
              <a:solidFill>
                <a:srgbClr val="333333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1"/>
          <p:cNvGrpSpPr/>
          <p:nvPr/>
        </p:nvGrpSpPr>
        <p:grpSpPr>
          <a:xfrm>
            <a:off x="618506" y="448818"/>
            <a:ext cx="3548116" cy="1420013"/>
            <a:chOff x="0" y="0"/>
            <a:chExt cx="3548116" cy="1420013"/>
          </a:xfrm>
        </p:grpSpPr>
        <p:sp>
          <p:nvSpPr>
            <p:cNvPr id="5" name="形状1"/>
            <p:cNvSpPr txBox="1"/>
            <p:nvPr/>
          </p:nvSpPr>
          <p:spPr>
            <a:xfrm>
              <a:off x="0" y="0"/>
              <a:ext cx="3484744" cy="567954"/>
            </a:xfrm>
            <a:prstGeom prst="roundRect">
              <a:avLst/>
            </a:prstGeom>
            <a:solidFill>
              <a:srgbClr val="FFCC99">
                <a:alpha val="54901"/>
              </a:srgbClr>
            </a:solidFill>
            <a:ln w="9525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6" name="文本6"/>
            <p:cNvSpPr txBox="1"/>
            <p:nvPr/>
          </p:nvSpPr>
          <p:spPr>
            <a:xfrm>
              <a:off x="32909" y="249926"/>
              <a:ext cx="3515207" cy="11700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</a:p>
            <a:p>
              <a:pPr marL="0" algn="l"/>
            </a:p>
          </p:txBody>
        </p:sp>
      </p:grpSp>
      <p:sp>
        <p:nvSpPr>
          <p:cNvPr id="7" name="文本3"/>
          <p:cNvSpPr txBox="1"/>
          <p:nvPr/>
        </p:nvSpPr>
        <p:spPr>
          <a:xfrm>
            <a:off x="762457" y="357950"/>
            <a:ext cx="3339465" cy="6508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动手操作，猜想性质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4801699" y="343405"/>
            <a:ext cx="3118485" cy="680293"/>
            <a:chOff x="0" y="0"/>
            <a:chExt cx="3118485" cy="680293"/>
          </a:xfrm>
        </p:grpSpPr>
        <p:sp>
          <p:nvSpPr>
            <p:cNvPr id="9" name="形状2"/>
            <p:cNvSpPr txBox="1"/>
            <p:nvPr/>
          </p:nvSpPr>
          <p:spPr>
            <a:xfrm>
              <a:off x="3810" y="49530"/>
              <a:ext cx="3114675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73025">
              <a:solidFill>
                <a:srgbClr val="D60093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0" name="文本7"/>
            <p:cNvSpPr txBox="1"/>
            <p:nvPr/>
          </p:nvSpPr>
          <p:spPr>
            <a:xfrm>
              <a:off x="0" y="0"/>
              <a:ext cx="3114675" cy="680293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3200" b="1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活动三：折一折</a:t>
              </a:r>
              <a:endParaRPr lang="zh-CN" altLang="en-US" sz="32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1" name="文本4"/>
          <p:cNvSpPr txBox="1"/>
          <p:nvPr/>
        </p:nvSpPr>
        <p:spPr>
          <a:xfrm>
            <a:off x="7956052" y="443884"/>
            <a:ext cx="2952750" cy="61058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9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（时间：4分钟）</a:t>
            </a:r>
            <a:endParaRPr lang="zh-CN" altLang="en-US" sz="29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5"/>
          <p:cNvSpPr txBox="1"/>
          <p:nvPr/>
        </p:nvSpPr>
        <p:spPr>
          <a:xfrm>
            <a:off x="3187456" y="3471186"/>
            <a:ext cx="8835200" cy="145075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9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任务1：你能发现哪些角相等？</a:t>
            </a:r>
            <a:endParaRPr lang="zh-CN" altLang="en-US" sz="29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</a:p>
          <a:p>
            <a:pPr marL="0" algn="l"/>
            <a:r>
              <a:rPr lang="zh-CN" altLang="en-US" sz="29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任务2：你发现对角线AC和BD有什么特点？</a:t>
            </a:r>
            <a:endParaRPr lang="zh-CN" altLang="en-US" sz="29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8" y="3059059"/>
            <a:ext cx="2257816" cy="3010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908704" y="2140350"/>
            <a:ext cx="1064248" cy="1083717"/>
            <a:chOff x="0" y="0"/>
            <a:chExt cx="1064248" cy="1083717"/>
          </a:xfrm>
        </p:grpSpPr>
        <p:sp>
          <p:nvSpPr>
            <p:cNvPr id="3" name="形状5"/>
            <p:cNvSpPr txBox="1"/>
            <p:nvPr/>
          </p:nvSpPr>
          <p:spPr>
            <a:xfrm>
              <a:off x="0" y="212469"/>
              <a:ext cx="563831" cy="62734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4" name="文本7"/>
            <p:cNvSpPr txBox="1"/>
            <p:nvPr/>
          </p:nvSpPr>
          <p:spPr>
            <a:xfrm>
              <a:off x="60105" y="229818"/>
              <a:ext cx="678251" cy="680293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3200" b="1" i="0" dirty="0">
                  <a:solidFill>
                    <a:srgbClr val="E49514"/>
                  </a:solidFill>
                  <a:latin typeface="黑体" panose="02010609060101010101" charset="-122"/>
                  <a:ea typeface="黑体" panose="02010609060101010101" charset="-122"/>
                </a:rPr>
                <a:t>边</a:t>
              </a:r>
              <a:endParaRPr lang="zh-CN" altLang="en-US" sz="3200" b="1" i="0" dirty="0">
                <a:solidFill>
                  <a:srgbClr val="E49514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" name="形状4"/>
            <p:cNvSpPr txBox="1"/>
            <p:nvPr/>
          </p:nvSpPr>
          <p:spPr>
            <a:xfrm>
              <a:off x="751315" y="0"/>
              <a:ext cx="312933" cy="1083717"/>
            </a:xfrm>
            <a:prstGeom prst="leftBrace">
              <a:avLst/>
            </a:prstGeom>
            <a:solidFill>
              <a:srgbClr val="5EB4B4"/>
            </a:solidFill>
            <a:ln w="50800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sp>
        <p:nvSpPr>
          <p:cNvPr id="6" name="文本1"/>
          <p:cNvSpPr txBox="1"/>
          <p:nvPr/>
        </p:nvSpPr>
        <p:spPr>
          <a:xfrm>
            <a:off x="2324452" y="2148735"/>
            <a:ext cx="1398905" cy="77406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1" i="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AB=AD</a:t>
            </a:r>
            <a:endParaRPr lang="zh-CN" altLang="en-US" sz="3200" b="1" i="0" dirty="0">
              <a:solidFill>
                <a:srgbClr val="0033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2324481" y="2656322"/>
            <a:ext cx="1398905" cy="77406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1" i="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BC=DC</a:t>
            </a:r>
            <a:endParaRPr lang="zh-CN" altLang="en-US" sz="3200" b="1" i="0" dirty="0">
              <a:solidFill>
                <a:srgbClr val="0033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8" name="组合2"/>
          <p:cNvGrpSpPr/>
          <p:nvPr/>
        </p:nvGrpSpPr>
        <p:grpSpPr>
          <a:xfrm>
            <a:off x="854307" y="3564827"/>
            <a:ext cx="961627" cy="792166"/>
            <a:chOff x="0" y="0"/>
            <a:chExt cx="961627" cy="792166"/>
          </a:xfrm>
        </p:grpSpPr>
        <p:sp>
          <p:nvSpPr>
            <p:cNvPr id="9" name="形状6"/>
            <p:cNvSpPr txBox="1"/>
            <p:nvPr/>
          </p:nvSpPr>
          <p:spPr>
            <a:xfrm>
              <a:off x="0" y="0"/>
              <a:ext cx="896941" cy="792166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0" name="文本8"/>
            <p:cNvSpPr txBox="1"/>
            <p:nvPr/>
          </p:nvSpPr>
          <p:spPr>
            <a:xfrm>
              <a:off x="126090" y="6404"/>
              <a:ext cx="835537" cy="68029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3200" b="1" i="0" dirty="0">
                  <a:solidFill>
                    <a:srgbClr val="E49514"/>
                  </a:solidFill>
                  <a:latin typeface="黑体" panose="02010609060101010101" charset="-122"/>
                  <a:ea typeface="黑体" panose="02010609060101010101" charset="-122"/>
                </a:rPr>
                <a:t>角</a:t>
              </a:r>
              <a:endParaRPr lang="zh-CN" altLang="en-US" sz="3200" b="1" i="0" dirty="0">
                <a:solidFill>
                  <a:srgbClr val="E49514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1" name="文本3"/>
          <p:cNvSpPr txBox="1"/>
          <p:nvPr/>
        </p:nvSpPr>
        <p:spPr>
          <a:xfrm>
            <a:off x="2159965" y="3279543"/>
            <a:ext cx="4007485" cy="285242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1" i="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∠</a:t>
            </a:r>
            <a:r>
              <a:rPr lang="zh-CN" altLang="en-US" sz="3200" b="1" i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ABC </a:t>
            </a:r>
            <a:r>
              <a:rPr lang="zh-CN" altLang="en-US" sz="3200" b="1" i="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=∠</a:t>
            </a:r>
            <a:r>
              <a:rPr lang="zh-CN" altLang="en-US" sz="3200" b="1" i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ADC</a:t>
            </a:r>
            <a:r>
              <a:rPr lang="zh-CN" altLang="en-US" sz="3200" b="0" i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endParaRPr lang="zh-CN" altLang="en-US" sz="3200" b="0" i="1" dirty="0">
              <a:solidFill>
                <a:srgbClr val="0033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/>
            <a:r>
              <a:rPr lang="zh-CN" altLang="en-US" sz="3200" b="0" i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∠1=∠2，∠3 =∠4,</a:t>
            </a:r>
            <a:endParaRPr lang="zh-CN" altLang="en-US" sz="3200" b="0" i="1" dirty="0">
              <a:solidFill>
                <a:srgbClr val="0033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/>
          </a:p>
        </p:txBody>
      </p:sp>
      <p:grpSp>
        <p:nvGrpSpPr>
          <p:cNvPr id="12" name="组合3"/>
          <p:cNvGrpSpPr/>
          <p:nvPr/>
        </p:nvGrpSpPr>
        <p:grpSpPr>
          <a:xfrm>
            <a:off x="430216" y="5034086"/>
            <a:ext cx="2016125" cy="933133"/>
            <a:chOff x="0" y="0"/>
            <a:chExt cx="2016125" cy="933133"/>
          </a:xfrm>
        </p:grpSpPr>
        <p:sp>
          <p:nvSpPr>
            <p:cNvPr id="13" name="形状7"/>
            <p:cNvSpPr txBox="1"/>
            <p:nvPr/>
          </p:nvSpPr>
          <p:spPr>
            <a:xfrm>
              <a:off x="0" y="0"/>
              <a:ext cx="2016125" cy="792163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4" name="文本9"/>
            <p:cNvSpPr txBox="1"/>
            <p:nvPr/>
          </p:nvSpPr>
          <p:spPr>
            <a:xfrm>
              <a:off x="318452" y="158433"/>
              <a:ext cx="1598613" cy="77470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3200" b="1" i="0" dirty="0">
                  <a:solidFill>
                    <a:srgbClr val="E49514"/>
                  </a:solidFill>
                  <a:latin typeface="黑体" panose="02010609060101010101" charset="-122"/>
                  <a:ea typeface="黑体" panose="02010609060101010101" charset="-122"/>
                </a:rPr>
                <a:t>对角线</a:t>
              </a:r>
              <a:endParaRPr lang="zh-CN" altLang="en-US" sz="3200" b="1" i="0" dirty="0">
                <a:solidFill>
                  <a:srgbClr val="E49514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5" name="文本4"/>
          <p:cNvSpPr txBox="1"/>
          <p:nvPr/>
        </p:nvSpPr>
        <p:spPr>
          <a:xfrm>
            <a:off x="2680621" y="4864846"/>
            <a:ext cx="5079365" cy="12668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1" i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AC</a:t>
            </a:r>
            <a:r>
              <a:rPr lang="zh-CN" altLang="en-US" sz="3200" b="1" i="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⊥</a:t>
            </a:r>
            <a:r>
              <a:rPr lang="zh-CN" altLang="en-US" sz="3200" b="1" i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BD</a:t>
            </a:r>
            <a:r>
              <a:rPr lang="zh-CN" altLang="en-US" sz="3200" b="1" i="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endParaRPr lang="zh-CN" altLang="en-US" sz="3200" b="1" i="0" dirty="0">
              <a:solidFill>
                <a:srgbClr val="0033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/>
            <a:r>
              <a:rPr lang="zh-CN" altLang="en-US" sz="3200" b="1" i="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且</a:t>
            </a:r>
            <a:r>
              <a:rPr lang="zh-CN" altLang="en-US" sz="3200" b="1" i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AC </a:t>
            </a:r>
            <a:r>
              <a:rPr lang="zh-CN" altLang="en-US" sz="3200" b="1" i="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平分</a:t>
            </a:r>
            <a:r>
              <a:rPr lang="zh-CN" altLang="en-US" sz="3200" b="1" i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BD</a:t>
            </a:r>
            <a:r>
              <a:rPr lang="zh-CN" altLang="en-US" sz="3200" b="1" i="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，即</a:t>
            </a:r>
            <a:r>
              <a:rPr lang="zh-CN" altLang="en-US" sz="3200" b="1" i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BO </a:t>
            </a:r>
            <a:r>
              <a:rPr lang="zh-CN" altLang="en-US" sz="3200" b="1" i="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=</a:t>
            </a:r>
            <a:r>
              <a:rPr lang="zh-CN" altLang="en-US" sz="3200" b="1" i="1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DO</a:t>
            </a:r>
            <a:r>
              <a:rPr lang="zh-CN" altLang="en-US" sz="3200" b="1" i="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．</a:t>
            </a:r>
            <a:endParaRPr lang="zh-CN" altLang="en-US" sz="3200" b="1" i="0" dirty="0">
              <a:solidFill>
                <a:srgbClr val="0033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形状1"/>
          <p:cNvSpPr txBox="1"/>
          <p:nvPr/>
        </p:nvSpPr>
        <p:spPr>
          <a:xfrm>
            <a:off x="6256401" y="2135305"/>
            <a:ext cx="874709" cy="801491"/>
          </a:xfrm>
          <a:prstGeom prst="rightArrow">
            <a:avLst/>
          </a:prstGeom>
          <a:solidFill>
            <a:srgbClr val="C0C0C0"/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7" name="形状2"/>
          <p:cNvSpPr txBox="1"/>
          <p:nvPr/>
        </p:nvSpPr>
        <p:spPr>
          <a:xfrm>
            <a:off x="9767888" y="5589588"/>
            <a:ext cx="433387" cy="360362"/>
          </a:xfrm>
          <a:prstGeom prst="rightArrow">
            <a:avLst/>
          </a:prstGeom>
          <a:solidFill>
            <a:srgbClr val="C0C0C0"/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8" name="形状3"/>
          <p:cNvSpPr txBox="1"/>
          <p:nvPr/>
        </p:nvSpPr>
        <p:spPr>
          <a:xfrm>
            <a:off x="9336088" y="476250"/>
            <a:ext cx="504825" cy="503238"/>
          </a:xfrm>
          <a:prstGeom prst="actionButtonHome">
            <a:avLst/>
          </a:prstGeom>
          <a:solidFill>
            <a:srgbClr val="5EB4B4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19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557" y="903332"/>
            <a:ext cx="2802890" cy="4049395"/>
          </a:xfrm>
          <a:prstGeom prst="rect">
            <a:avLst/>
          </a:prstGeom>
        </p:spPr>
      </p:pic>
      <p:pic>
        <p:nvPicPr>
          <p:cNvPr id="20" name="数学画板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954" y="3956237"/>
            <a:ext cx="2009842" cy="2560215"/>
          </a:xfrm>
          <a:prstGeom prst="rect">
            <a:avLst/>
          </a:prstGeom>
        </p:spPr>
      </p:pic>
      <p:grpSp>
        <p:nvGrpSpPr>
          <p:cNvPr id="21" name="组合4"/>
          <p:cNvGrpSpPr/>
          <p:nvPr/>
        </p:nvGrpSpPr>
        <p:grpSpPr>
          <a:xfrm>
            <a:off x="766886" y="362741"/>
            <a:ext cx="3548116" cy="1420013"/>
            <a:chOff x="0" y="0"/>
            <a:chExt cx="3548116" cy="1420013"/>
          </a:xfrm>
        </p:grpSpPr>
        <p:sp>
          <p:nvSpPr>
            <p:cNvPr id="22" name="形状8"/>
            <p:cNvSpPr txBox="1"/>
            <p:nvPr/>
          </p:nvSpPr>
          <p:spPr>
            <a:xfrm>
              <a:off x="0" y="0"/>
              <a:ext cx="3484744" cy="567954"/>
            </a:xfrm>
            <a:prstGeom prst="roundRect">
              <a:avLst/>
            </a:prstGeom>
            <a:solidFill>
              <a:srgbClr val="FFCC99">
                <a:alpha val="54901"/>
              </a:srgbClr>
            </a:solidFill>
            <a:ln w="9525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3" name="文本10"/>
            <p:cNvSpPr txBox="1"/>
            <p:nvPr/>
          </p:nvSpPr>
          <p:spPr>
            <a:xfrm>
              <a:off x="32909" y="249926"/>
              <a:ext cx="3515207" cy="11700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</a:p>
            <a:p>
              <a:pPr marL="0" algn="l"/>
            </a:p>
          </p:txBody>
        </p:sp>
      </p:grpSp>
      <p:sp>
        <p:nvSpPr>
          <p:cNvPr id="24" name="文本5"/>
          <p:cNvSpPr txBox="1"/>
          <p:nvPr/>
        </p:nvSpPr>
        <p:spPr>
          <a:xfrm>
            <a:off x="762457" y="357950"/>
            <a:ext cx="3339465" cy="6508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动手操作，猜想性质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6"/>
          <p:cNvSpPr txBox="1"/>
          <p:nvPr/>
        </p:nvSpPr>
        <p:spPr>
          <a:xfrm>
            <a:off x="425225" y="1172689"/>
            <a:ext cx="8296275" cy="61058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9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追问4：你能用文字语言描述这些猜想的性质吗？</a:t>
            </a:r>
            <a:endParaRPr lang="zh-CN" altLang="en-US" sz="29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20" grpId="0" animBg="1"/>
      <p:bldP spid="15" grpId="0" animBg="1"/>
      <p:bldP spid="25" grpId="0" animBg="1"/>
      <p:bldP spid="2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191" cy="1191"/>
          </a:xfrm>
          <a:prstGeom prst="rect">
            <a:avLst/>
          </a:prstGeom>
          <a:solidFill>
            <a:srgbClr val="476BAB"/>
          </a:solidFill>
          <a:ln w="9525">
            <a:solidFill>
              <a:srgbClr val="233555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4417485" y="469563"/>
            <a:ext cx="4381500" cy="72647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7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筝形的性质</a:t>
            </a:r>
            <a:endParaRPr lang="zh-CN" altLang="en-US" sz="3700" b="0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表格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43" y="1275426"/>
            <a:ext cx="9159192" cy="4998815"/>
          </a:xfrm>
          <a:prstGeom prst="rect">
            <a:avLst/>
          </a:prstGeom>
        </p:spPr>
      </p:pic>
      <p:grpSp>
        <p:nvGrpSpPr>
          <p:cNvPr id="5" name="组合1"/>
          <p:cNvGrpSpPr/>
          <p:nvPr/>
        </p:nvGrpSpPr>
        <p:grpSpPr>
          <a:xfrm>
            <a:off x="618506" y="448818"/>
            <a:ext cx="3548116" cy="1420013"/>
            <a:chOff x="0" y="0"/>
            <a:chExt cx="3548116" cy="1420013"/>
          </a:xfrm>
        </p:grpSpPr>
        <p:sp>
          <p:nvSpPr>
            <p:cNvPr id="6" name="形状2"/>
            <p:cNvSpPr txBox="1"/>
            <p:nvPr/>
          </p:nvSpPr>
          <p:spPr>
            <a:xfrm>
              <a:off x="0" y="0"/>
              <a:ext cx="3484744" cy="567954"/>
            </a:xfrm>
            <a:prstGeom prst="roundRect">
              <a:avLst/>
            </a:prstGeom>
            <a:solidFill>
              <a:srgbClr val="FFCC99">
                <a:alpha val="54901"/>
              </a:srgbClr>
            </a:solidFill>
            <a:ln w="9525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7" name="文本3"/>
            <p:cNvSpPr txBox="1"/>
            <p:nvPr/>
          </p:nvSpPr>
          <p:spPr>
            <a:xfrm>
              <a:off x="32909" y="249926"/>
              <a:ext cx="3515207" cy="11700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</a:p>
            <a:p>
              <a:pPr marL="0" algn="l"/>
            </a:p>
          </p:txBody>
        </p:sp>
      </p:grpSp>
      <p:sp>
        <p:nvSpPr>
          <p:cNvPr id="8" name="文本2"/>
          <p:cNvSpPr txBox="1"/>
          <p:nvPr/>
        </p:nvSpPr>
        <p:spPr>
          <a:xfrm>
            <a:off x="762457" y="469075"/>
            <a:ext cx="3339465" cy="6508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动手操作，猜想性质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858" y="1615478"/>
            <a:ext cx="2802890" cy="404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355368" y="3464766"/>
            <a:ext cx="11114684" cy="147620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Arial" panose="020B0604020202020204"/>
              <a:buChar char=" "/>
            </a:pPr>
            <a:r>
              <a: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已知：在四边形ABCD中，AB=AD,CB=CD.</a:t>
            </a:r>
            <a:endParaRPr lang="zh-CN" altLang="en-US" sz="28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buFont typeface="Arial" panose="020B0604020202020204"/>
              <a:buChar char=" "/>
            </a:pPr>
          </a:p>
          <a:p>
            <a:pPr marL="0" algn="l">
              <a:buFont typeface="Arial" panose="020B0604020202020204"/>
              <a:buChar char=" "/>
            </a:pPr>
            <a:r>
              <a: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求证：猜想一：（1）∠ABC=∠ADC，∠1=∠2，∠3=∠4，</a:t>
            </a:r>
            <a:endParaRPr lang="zh-CN" altLang="en-US" sz="28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655158" y="1092870"/>
            <a:ext cx="9007475" cy="104763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35451F"/>
                </a:solidFill>
                <a:latin typeface="微软雅黑" panose="020B0503020204020204" charset="-122"/>
                <a:ea typeface="微软雅黑" panose="020B0503020204020204" charset="-122"/>
              </a:rPr>
              <a:t>　　</a:t>
            </a:r>
            <a:r>
              <a:rPr lang="zh-CN" altLang="en-US" sz="2800" b="1" i="0" dirty="0">
                <a:solidFill>
                  <a:srgbClr val="702424"/>
                </a:solidFill>
                <a:latin typeface="微软雅黑" panose="020B0503020204020204" charset="-122"/>
                <a:ea typeface="微软雅黑" panose="020B0503020204020204" charset="-122"/>
              </a:rPr>
              <a:t>追问</a:t>
            </a:r>
            <a:r>
              <a:rPr lang="zh-CN" altLang="en-US" sz="2800" b="1" i="0" dirty="0">
                <a:solidFill>
                  <a:srgbClr val="70242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 i="0" dirty="0">
                <a:solidFill>
                  <a:srgbClr val="702424"/>
                </a:solidFill>
                <a:latin typeface="微软雅黑" panose="020B0503020204020204" charset="-122"/>
                <a:ea typeface="微软雅黑" panose="020B0503020204020204" charset="-122"/>
              </a:rPr>
              <a:t>　你能证明猜想一：筝形至少一组对角相等，一条对角线平分一组对角吗？</a:t>
            </a:r>
            <a:endParaRPr lang="zh-CN" altLang="en-US" sz="2800" b="1" i="0" dirty="0">
              <a:solidFill>
                <a:srgbClr val="70242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125" y="2012775"/>
            <a:ext cx="2468880" cy="3567430"/>
          </a:xfrm>
          <a:prstGeom prst="rect">
            <a:avLst/>
          </a:prstGeom>
        </p:spPr>
      </p:pic>
      <p:sp>
        <p:nvSpPr>
          <p:cNvPr id="5" name="形状1"/>
          <p:cNvSpPr txBox="1"/>
          <p:nvPr/>
        </p:nvSpPr>
        <p:spPr>
          <a:xfrm>
            <a:off x="431149" y="404289"/>
            <a:ext cx="3414712" cy="513159"/>
          </a:xfrm>
          <a:prstGeom prst="round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6" name="文本3"/>
          <p:cNvSpPr txBox="1"/>
          <p:nvPr/>
        </p:nvSpPr>
        <p:spPr>
          <a:xfrm>
            <a:off x="654977" y="363341"/>
            <a:ext cx="3344228" cy="72945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严密推理，证明猜想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4"/>
          <p:cNvSpPr txBox="1"/>
          <p:nvPr/>
        </p:nvSpPr>
        <p:spPr>
          <a:xfrm>
            <a:off x="568585" y="5073634"/>
            <a:ext cx="7943450" cy="157416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Arial" panose="020B0604020202020204"/>
              <a:buChar char=" "/>
            </a:pPr>
            <a:r>
              <a:rPr lang="zh-CN" altLang="en-US" sz="31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    猜想二：（2）OB=OD,AC⊥BD.</a:t>
            </a:r>
            <a:endParaRPr lang="zh-CN" altLang="en-US" sz="31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5"/>
          <p:cNvSpPr txBox="1"/>
          <p:nvPr/>
        </p:nvSpPr>
        <p:spPr>
          <a:xfrm>
            <a:off x="655244" y="2231422"/>
            <a:ext cx="9007475" cy="104763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35451F"/>
                </a:solidFill>
                <a:latin typeface="微软雅黑" panose="020B0503020204020204" charset="-122"/>
                <a:ea typeface="微软雅黑" panose="020B0503020204020204" charset="-122"/>
              </a:rPr>
              <a:t>　　</a:t>
            </a:r>
            <a:r>
              <a:rPr lang="zh-CN" altLang="en-US" sz="2800" b="1" i="0" dirty="0">
                <a:solidFill>
                  <a:srgbClr val="702424"/>
                </a:solidFill>
                <a:latin typeface="微软雅黑" panose="020B0503020204020204" charset="-122"/>
                <a:ea typeface="微软雅黑" panose="020B0503020204020204" charset="-122"/>
              </a:rPr>
              <a:t>追问6　你能证明猜想二：筝形的一条对角线垂直平分另一条对角线吗？</a:t>
            </a:r>
            <a:endParaRPr lang="zh-CN" altLang="en-US" sz="2800" b="1" i="0" dirty="0">
              <a:solidFill>
                <a:srgbClr val="70242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6"/>
          <p:cNvSpPr txBox="1"/>
          <p:nvPr/>
        </p:nvSpPr>
        <p:spPr>
          <a:xfrm>
            <a:off x="4298213" y="422977"/>
            <a:ext cx="2952750" cy="61058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9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（时间：3分钟）</a:t>
            </a:r>
            <a:endParaRPr lang="zh-CN" altLang="en-US" sz="29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764429" y="2392499"/>
            <a:ext cx="6267450" cy="423814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(1)证明：在△ABC和△ADC中</a:t>
            </a:r>
            <a:endParaRPr lang="zh-CN" altLang="en-US" sz="2800" b="1" i="0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800" b="0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 </a:t>
            </a: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AD</a:t>
            </a: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zh-CN" altLang="en-US" sz="28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BC </a:t>
            </a: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800" b="1" i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DC</a:t>
            </a: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endParaRPr lang="zh-CN" altLang="en-US" sz="28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AC=AC</a:t>
            </a:r>
            <a:endParaRPr lang="zh-CN" altLang="en-US" sz="28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∴</a:t>
            </a: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sz="28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△</a:t>
            </a:r>
            <a:r>
              <a:rPr lang="zh-CN" altLang="en-US" sz="2800" b="0" i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ABC </a:t>
            </a:r>
            <a:r>
              <a:rPr lang="zh-CN" altLang="en-US" sz="28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≌△</a:t>
            </a:r>
            <a:r>
              <a:rPr lang="zh-CN" altLang="en-US" sz="2800" b="0" i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ADC</a:t>
            </a:r>
            <a:r>
              <a:rPr lang="zh-CN" altLang="en-US" sz="28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（SSS)</a:t>
            </a: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endParaRPr lang="zh-CN" altLang="en-US" sz="28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    ∴</a:t>
            </a: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</a:t>
            </a:r>
            <a:r>
              <a:rPr lang="zh-CN" altLang="en-US" sz="2800" b="1" i="0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∠</a:t>
            </a:r>
            <a:r>
              <a:rPr lang="zh-CN" altLang="en-US" sz="2800" b="1" i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ABC </a:t>
            </a:r>
            <a:r>
              <a:rPr lang="zh-CN" altLang="en-US" sz="2800" b="1" i="0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=∠</a:t>
            </a:r>
            <a:r>
              <a:rPr lang="zh-CN" altLang="en-US" sz="2800" b="1" i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ADC</a:t>
            </a:r>
            <a:r>
              <a:rPr lang="zh-CN" altLang="en-US" sz="2800" b="1" i="0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endParaRPr lang="zh-CN" altLang="en-US" sz="2800" b="1" i="0" dirty="0">
              <a:solidFill>
                <a:srgbClr val="CC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/>
            <a:r>
              <a:rPr lang="zh-CN" altLang="en-US" sz="2800" b="1" i="0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         </a:t>
            </a:r>
            <a:r>
              <a:rPr lang="zh-CN" altLang="en-US" sz="2800" b="1" i="0" dirty="0">
                <a:solidFill>
                  <a:srgbClr val="702424"/>
                </a:solidFill>
                <a:latin typeface="黑体" panose="02010609060101010101" charset="-122"/>
                <a:ea typeface="黑体" panose="02010609060101010101" charset="-122"/>
              </a:rPr>
              <a:t>∠</a:t>
            </a:r>
            <a:r>
              <a:rPr lang="zh-CN" altLang="en-US" sz="2800" b="1" i="1" dirty="0">
                <a:solidFill>
                  <a:srgbClr val="702424"/>
                </a:solidFill>
                <a:latin typeface="黑体" panose="02010609060101010101" charset="-122"/>
                <a:ea typeface="黑体" panose="02010609060101010101" charset="-122"/>
              </a:rPr>
              <a:t>1 </a:t>
            </a:r>
            <a:r>
              <a:rPr lang="zh-CN" altLang="en-US" sz="2800" b="1" i="0" dirty="0">
                <a:solidFill>
                  <a:srgbClr val="702424"/>
                </a:solidFill>
                <a:latin typeface="黑体" panose="02010609060101010101" charset="-122"/>
                <a:ea typeface="黑体" panose="02010609060101010101" charset="-122"/>
              </a:rPr>
              <a:t>=∠</a:t>
            </a:r>
            <a:r>
              <a:rPr lang="zh-CN" altLang="en-US" sz="2800" b="1" i="1" dirty="0">
                <a:solidFill>
                  <a:srgbClr val="702424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800" b="1" i="0" dirty="0">
                <a:solidFill>
                  <a:srgbClr val="702424"/>
                </a:solidFill>
                <a:latin typeface="黑体" panose="02010609060101010101" charset="-122"/>
                <a:ea typeface="黑体" panose="02010609060101010101" charset="-122"/>
              </a:rPr>
              <a:t>，∠</a:t>
            </a:r>
            <a:r>
              <a:rPr lang="zh-CN" altLang="en-US" sz="2800" b="1" i="1" dirty="0">
                <a:solidFill>
                  <a:srgbClr val="702424"/>
                </a:solidFill>
                <a:latin typeface="黑体" panose="02010609060101010101" charset="-122"/>
                <a:ea typeface="黑体" panose="02010609060101010101" charset="-122"/>
              </a:rPr>
              <a:t>3 </a:t>
            </a:r>
            <a:r>
              <a:rPr lang="zh-CN" altLang="en-US" sz="2800" b="1" i="0" dirty="0">
                <a:solidFill>
                  <a:srgbClr val="702424"/>
                </a:solidFill>
                <a:latin typeface="黑体" panose="02010609060101010101" charset="-122"/>
                <a:ea typeface="黑体" panose="02010609060101010101" charset="-122"/>
              </a:rPr>
              <a:t>=∠</a:t>
            </a:r>
            <a:r>
              <a:rPr lang="zh-CN" altLang="en-US" sz="2800" b="1" i="1" dirty="0">
                <a:solidFill>
                  <a:srgbClr val="702424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800" b="1" i="0" dirty="0">
                <a:solidFill>
                  <a:srgbClr val="702424"/>
                </a:solidFill>
                <a:latin typeface="黑体" panose="02010609060101010101" charset="-122"/>
                <a:ea typeface="黑体" panose="02010609060101010101" charset="-122"/>
              </a:rPr>
              <a:t>．</a:t>
            </a:r>
            <a:endParaRPr lang="zh-CN" altLang="en-US" sz="2800" b="1" i="0" dirty="0">
              <a:solidFill>
                <a:srgbClr val="702424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zh-CN" altLang="en-US" sz="2800" b="1" i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775" y="155575"/>
            <a:ext cx="595313" cy="595313"/>
          </a:xfrm>
          <a:prstGeom prst="rect">
            <a:avLst/>
          </a:prstGeom>
        </p:spPr>
      </p:pic>
      <p:sp>
        <p:nvSpPr>
          <p:cNvPr id="4" name="形状1"/>
          <p:cNvSpPr txBox="1"/>
          <p:nvPr/>
        </p:nvSpPr>
        <p:spPr>
          <a:xfrm>
            <a:off x="2071087" y="3054763"/>
            <a:ext cx="130178" cy="1223962"/>
          </a:xfrm>
          <a:prstGeom prst="leftBrace">
            <a:avLst/>
          </a:prstGeom>
          <a:solidFill>
            <a:srgbClr val="FFFFFF">
              <a:alpha val="0"/>
            </a:srgbClr>
          </a:solidFill>
          <a:ln w="44450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5" name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034" y="1335415"/>
            <a:ext cx="2468880" cy="3567430"/>
          </a:xfrm>
          <a:prstGeom prst="rect">
            <a:avLst/>
          </a:prstGeom>
        </p:spPr>
      </p:pic>
      <p:sp>
        <p:nvSpPr>
          <p:cNvPr id="6" name="文本2"/>
          <p:cNvSpPr txBox="1"/>
          <p:nvPr/>
        </p:nvSpPr>
        <p:spPr>
          <a:xfrm>
            <a:off x="303819" y="1006640"/>
            <a:ext cx="10084435" cy="152213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Arial" panose="020B0604020202020204"/>
              <a:buChar char=" "/>
            </a:pPr>
            <a:r>
              <a: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 已知：在四边形ABCD中，AB=AD,CB=CD.</a:t>
            </a:r>
            <a:endParaRPr lang="zh-CN" altLang="en-US" sz="28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buFont typeface="Arial" panose="020B0604020202020204"/>
              <a:buChar char=" "/>
            </a:pPr>
            <a:r>
              <a: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 求证：（1）∠ABC=∠ADC，∠1=∠2，∠3=∠4，</a:t>
            </a:r>
            <a:endParaRPr lang="zh-CN" altLang="en-US" sz="28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buFont typeface="Arial" panose="020B0604020202020204"/>
              <a:buChar char=" "/>
            </a:pPr>
            <a:r>
              <a:rPr lang="zh-CN" altLang="en-US" sz="31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      （2）OB=OD,AC⊥BD.</a:t>
            </a:r>
            <a:r>
              <a:rPr lang="zh-CN" altLang="en-US" sz="27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（在（1）已被证明的基础上）</a:t>
            </a:r>
            <a:endParaRPr lang="zh-CN" altLang="en-US" sz="27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形状2"/>
          <p:cNvSpPr txBox="1"/>
          <p:nvPr/>
        </p:nvSpPr>
        <p:spPr>
          <a:xfrm>
            <a:off x="431149" y="404289"/>
            <a:ext cx="3414712" cy="513159"/>
          </a:xfrm>
          <a:prstGeom prst="round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8" name="文本3"/>
          <p:cNvSpPr txBox="1"/>
          <p:nvPr/>
        </p:nvSpPr>
        <p:spPr>
          <a:xfrm>
            <a:off x="654977" y="363341"/>
            <a:ext cx="3344228" cy="72945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严密推理，证明猜想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1"/>
          <p:cNvGrpSpPr/>
          <p:nvPr/>
        </p:nvGrpSpPr>
        <p:grpSpPr>
          <a:xfrm>
            <a:off x="6497412" y="5058728"/>
            <a:ext cx="4946482" cy="1705352"/>
            <a:chOff x="0" y="0"/>
            <a:chExt cx="4946482" cy="1705352"/>
          </a:xfrm>
        </p:grpSpPr>
        <p:sp>
          <p:nvSpPr>
            <p:cNvPr id="10" name="形状3"/>
            <p:cNvSpPr txBox="1"/>
            <p:nvPr/>
          </p:nvSpPr>
          <p:spPr>
            <a:xfrm>
              <a:off x="0" y="0"/>
              <a:ext cx="4886960" cy="107632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66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文本4"/>
            <p:cNvSpPr txBox="1"/>
            <p:nvPr/>
          </p:nvSpPr>
          <p:spPr>
            <a:xfrm>
              <a:off x="59522" y="45472"/>
              <a:ext cx="4886960" cy="165988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1" i="0" dirty="0">
                  <a:solidFill>
                    <a:srgbClr val="702424"/>
                  </a:solidFill>
                  <a:latin typeface="微软雅黑" panose="020B0503020204020204" charset="-122"/>
                  <a:ea typeface="微软雅黑" panose="020B0503020204020204" charset="-122"/>
                </a:rPr>
                <a:t>筝形至少一组对角相等，筝形的一条对角线平分一组对角。</a:t>
              </a:r>
              <a:endParaRPr lang="zh-CN" altLang="en-US" sz="2800" b="1" i="0" dirty="0">
                <a:solidFill>
                  <a:srgbClr val="702424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059940" y="4027170"/>
            <a:ext cx="6024563" cy="17665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CC0000"/>
                </a:solidFill>
                <a:latin typeface="Arial" panose="020B0604020202020204"/>
                <a:ea typeface="Arial" panose="020B0604020202020204"/>
              </a:rPr>
              <a:t>    ∴</a:t>
            </a:r>
            <a:r>
              <a:rPr lang="zh-CN" altLang="en-US" sz="28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△</a:t>
            </a:r>
            <a:r>
              <a:rPr lang="zh-CN" altLang="en-US" sz="2800" b="0" i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ABO </a:t>
            </a:r>
            <a:r>
              <a:rPr lang="zh-CN" altLang="en-US" sz="28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≌△</a:t>
            </a:r>
            <a:r>
              <a:rPr lang="zh-CN" altLang="en-US" sz="2800" b="0" i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ADO(SAS)</a:t>
            </a:r>
            <a:r>
              <a:rPr lang="zh-CN" altLang="en-US" sz="28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．</a:t>
            </a:r>
            <a:endParaRPr lang="zh-CN" altLang="en-US" sz="2800" b="1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/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800" b="1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1"/>
          <p:cNvGrpSpPr/>
          <p:nvPr/>
        </p:nvGrpSpPr>
        <p:grpSpPr>
          <a:xfrm>
            <a:off x="2420303" y="2515870"/>
            <a:ext cx="3160712" cy="1720849"/>
            <a:chOff x="0" y="0"/>
            <a:chExt cx="3160712" cy="1720849"/>
          </a:xfrm>
        </p:grpSpPr>
        <p:sp>
          <p:nvSpPr>
            <p:cNvPr id="4" name="文本5"/>
            <p:cNvSpPr txBox="1"/>
            <p:nvPr/>
          </p:nvSpPr>
          <p:spPr>
            <a:xfrm>
              <a:off x="0" y="517525"/>
              <a:ext cx="728662" cy="7127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</a:rPr>
                <a:t>∵</a:t>
              </a:r>
              <a:endParaRPr lang="zh-CN" altLang="en-US" sz="2800" b="0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5" name="形状3"/>
            <p:cNvSpPr txBox="1"/>
            <p:nvPr/>
          </p:nvSpPr>
          <p:spPr>
            <a:xfrm>
              <a:off x="507047" y="265430"/>
              <a:ext cx="73025" cy="1223962"/>
            </a:xfrm>
            <a:prstGeom prst="leftBrace">
              <a:avLst/>
            </a:prstGeom>
            <a:solidFill>
              <a:srgbClr val="FFFFFF">
                <a:alpha val="0"/>
              </a:srgbClr>
            </a:solidFill>
            <a:ln w="44450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6" name="文本6"/>
            <p:cNvSpPr txBox="1"/>
            <p:nvPr/>
          </p:nvSpPr>
          <p:spPr>
            <a:xfrm>
              <a:off x="647700" y="503238"/>
              <a:ext cx="2513012" cy="7127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1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∠1=∠</a:t>
              </a:r>
              <a:r>
                <a:rPr lang="zh-CN" altLang="en-US" sz="2800" b="0" i="1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lang="zh-CN" altLang="en-US" sz="2800" b="0" i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" name="文本7"/>
            <p:cNvSpPr txBox="1"/>
            <p:nvPr/>
          </p:nvSpPr>
          <p:spPr>
            <a:xfrm>
              <a:off x="720725" y="0"/>
              <a:ext cx="1262062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AO=AO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文本8"/>
            <p:cNvSpPr txBox="1"/>
            <p:nvPr/>
          </p:nvSpPr>
          <p:spPr>
            <a:xfrm>
              <a:off x="720725" y="1008062"/>
              <a:ext cx="1262062" cy="7127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AB=AD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9" name="文本2"/>
          <p:cNvSpPr txBox="1"/>
          <p:nvPr/>
        </p:nvSpPr>
        <p:spPr>
          <a:xfrm>
            <a:off x="2059848" y="2013499"/>
            <a:ext cx="5662612" cy="7124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rPr>
              <a:t>证明</a:t>
            </a:r>
            <a:r>
              <a:rPr lang="zh-CN" altLang="en-US" sz="28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800" b="1" i="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在△AOB和△A0D中</a:t>
            </a:r>
            <a:endParaRPr lang="zh-CN" altLang="en-US" sz="2800" b="1" i="0" dirty="0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形状1"/>
          <p:cNvSpPr txBox="1"/>
          <p:nvPr/>
        </p:nvSpPr>
        <p:spPr>
          <a:xfrm>
            <a:off x="7464425" y="5084763"/>
            <a:ext cx="790575" cy="576262"/>
          </a:xfrm>
          <a:prstGeom prst="leftArrow">
            <a:avLst/>
          </a:prstGeom>
          <a:solidFill>
            <a:srgbClr val="C0C0C0"/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11" name="组合2"/>
          <p:cNvGrpSpPr/>
          <p:nvPr/>
        </p:nvGrpSpPr>
        <p:grpSpPr>
          <a:xfrm>
            <a:off x="2420303" y="4747895"/>
            <a:ext cx="2439987" cy="712788"/>
            <a:chOff x="0" y="0"/>
            <a:chExt cx="2439987" cy="712788"/>
          </a:xfrm>
        </p:grpSpPr>
        <p:sp>
          <p:nvSpPr>
            <p:cNvPr id="12" name="文本9"/>
            <p:cNvSpPr txBox="1"/>
            <p:nvPr/>
          </p:nvSpPr>
          <p:spPr>
            <a:xfrm>
              <a:off x="0" y="0"/>
              <a:ext cx="728662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1" i="0" dirty="0">
                  <a:solidFill>
                    <a:srgbClr val="CC0000"/>
                  </a:solidFill>
                  <a:latin typeface="Arial" panose="020B0604020202020204"/>
                  <a:ea typeface="Arial" panose="020B0604020202020204"/>
                </a:rPr>
                <a:t>∴</a:t>
              </a:r>
              <a:endParaRPr lang="zh-CN" altLang="en-US" sz="2800" b="1" i="0" dirty="0">
                <a:solidFill>
                  <a:srgbClr val="CC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3" name="文本10"/>
            <p:cNvSpPr txBox="1"/>
            <p:nvPr/>
          </p:nvSpPr>
          <p:spPr>
            <a:xfrm>
              <a:off x="792162" y="0"/>
              <a:ext cx="1647825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1" i="0" dirty="0">
                  <a:solidFill>
                    <a:srgbClr val="CC0000"/>
                  </a:solidFill>
                  <a:latin typeface="Arial" panose="020B0604020202020204"/>
                  <a:ea typeface="Arial" panose="020B0604020202020204"/>
                </a:rPr>
                <a:t>BO=DO</a:t>
              </a:r>
              <a:endParaRPr lang="zh-CN" altLang="en-US" sz="2800" b="1" i="0" dirty="0">
                <a:solidFill>
                  <a:srgbClr val="CC0000"/>
                </a:solidFill>
                <a:latin typeface="Arial" panose="020B0604020202020204"/>
                <a:ea typeface="Arial" panose="020B0604020202020204"/>
              </a:endParaRPr>
            </a:p>
          </p:txBody>
        </p:sp>
      </p:grpSp>
      <p:pic>
        <p:nvPicPr>
          <p:cNvPr id="14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5373688"/>
            <a:ext cx="4537075" cy="395287"/>
          </a:xfrm>
          <a:prstGeom prst="rect">
            <a:avLst/>
          </a:prstGeom>
        </p:spPr>
      </p:pic>
      <p:grpSp>
        <p:nvGrpSpPr>
          <p:cNvPr id="15" name="组合3"/>
          <p:cNvGrpSpPr/>
          <p:nvPr/>
        </p:nvGrpSpPr>
        <p:grpSpPr>
          <a:xfrm>
            <a:off x="2420303" y="5827395"/>
            <a:ext cx="2547937" cy="712788"/>
            <a:chOff x="0" y="0"/>
            <a:chExt cx="2547937" cy="712788"/>
          </a:xfrm>
        </p:grpSpPr>
        <p:sp>
          <p:nvSpPr>
            <p:cNvPr id="16" name="文本11"/>
            <p:cNvSpPr txBox="1"/>
            <p:nvPr/>
          </p:nvSpPr>
          <p:spPr>
            <a:xfrm>
              <a:off x="792162" y="0"/>
              <a:ext cx="1755775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1" i="0" dirty="0">
                  <a:solidFill>
                    <a:srgbClr val="CC0000"/>
                  </a:solidFill>
                  <a:latin typeface="Arial" panose="020B0604020202020204"/>
                  <a:ea typeface="Arial" panose="020B0604020202020204"/>
                </a:rPr>
                <a:t>AC⊥BD</a:t>
              </a:r>
              <a:endParaRPr lang="zh-CN" altLang="en-US" sz="2800" b="1" i="0" dirty="0">
                <a:solidFill>
                  <a:srgbClr val="CC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17" name="文本12"/>
            <p:cNvSpPr txBox="1"/>
            <p:nvPr/>
          </p:nvSpPr>
          <p:spPr>
            <a:xfrm rot="10881911">
              <a:off x="0" y="0"/>
              <a:ext cx="730250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1" i="0" dirty="0">
                  <a:solidFill>
                    <a:srgbClr val="CC0000"/>
                  </a:solidFill>
                  <a:latin typeface="Arial" panose="020B0604020202020204"/>
                  <a:ea typeface="Arial" panose="020B0604020202020204"/>
                </a:rPr>
                <a:t>∴</a:t>
              </a:r>
              <a:endParaRPr lang="zh-CN" altLang="en-US" sz="2800" b="1" i="0" dirty="0">
                <a:solidFill>
                  <a:srgbClr val="CC0000"/>
                </a:solidFill>
                <a:latin typeface="Arial" panose="020B0604020202020204"/>
                <a:ea typeface="Arial" panose="020B0604020202020204"/>
              </a:endParaRPr>
            </a:p>
          </p:txBody>
        </p:sp>
      </p:grpSp>
      <p:pic>
        <p:nvPicPr>
          <p:cNvPr id="18" name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555" y="1856105"/>
            <a:ext cx="2468880" cy="3567430"/>
          </a:xfrm>
          <a:prstGeom prst="rect">
            <a:avLst/>
          </a:prstGeom>
        </p:spPr>
      </p:pic>
      <p:sp>
        <p:nvSpPr>
          <p:cNvPr id="19" name="形状2"/>
          <p:cNvSpPr txBox="1"/>
          <p:nvPr/>
        </p:nvSpPr>
        <p:spPr>
          <a:xfrm>
            <a:off x="431149" y="404289"/>
            <a:ext cx="3414712" cy="513159"/>
          </a:xfrm>
          <a:prstGeom prst="round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0" name="文本3"/>
          <p:cNvSpPr txBox="1"/>
          <p:nvPr/>
        </p:nvSpPr>
        <p:spPr>
          <a:xfrm>
            <a:off x="686648" y="400002"/>
            <a:ext cx="3344228" cy="72945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严密推理，证明猜想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4"/>
          <p:cNvSpPr txBox="1"/>
          <p:nvPr/>
        </p:nvSpPr>
        <p:spPr>
          <a:xfrm>
            <a:off x="1434122" y="991467"/>
            <a:ext cx="7610075" cy="113949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Arial" panose="020B0604020202020204"/>
              <a:buChar char=" "/>
            </a:pPr>
            <a:r>
              <a:rPr lang="zh-CN" altLang="en-US" sz="31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已知：在四边形ABCD中，AB=AD,CB=CD.</a:t>
            </a:r>
            <a:endParaRPr lang="zh-CN" altLang="en-US" sz="31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buFont typeface="Arial" panose="020B0604020202020204"/>
              <a:buChar char=" "/>
            </a:pPr>
            <a:r>
              <a:rPr lang="zh-CN" altLang="en-US" sz="31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求证：（2）OB=OD,AC⊥BD.</a:t>
            </a:r>
            <a:endParaRPr lang="zh-CN" altLang="en-US" sz="31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2" name="组合4"/>
          <p:cNvGrpSpPr/>
          <p:nvPr/>
        </p:nvGrpSpPr>
        <p:grpSpPr>
          <a:xfrm>
            <a:off x="6919646" y="5290480"/>
            <a:ext cx="4946482" cy="1705353"/>
            <a:chOff x="0" y="0"/>
            <a:chExt cx="4946482" cy="1705353"/>
          </a:xfrm>
        </p:grpSpPr>
        <p:sp>
          <p:nvSpPr>
            <p:cNvPr id="23" name="形状4"/>
            <p:cNvSpPr txBox="1"/>
            <p:nvPr/>
          </p:nvSpPr>
          <p:spPr>
            <a:xfrm>
              <a:off x="0" y="0"/>
              <a:ext cx="4886960" cy="1076325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66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4" name="文本13"/>
            <p:cNvSpPr txBox="1"/>
            <p:nvPr/>
          </p:nvSpPr>
          <p:spPr>
            <a:xfrm>
              <a:off x="59522" y="45473"/>
              <a:ext cx="4886960" cy="165988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1" i="0" dirty="0">
                  <a:solidFill>
                    <a:srgbClr val="702424"/>
                  </a:solidFill>
                  <a:latin typeface="微软雅黑" panose="020B0503020204020204" charset="-122"/>
                  <a:ea typeface="微软雅黑" panose="020B0503020204020204" charset="-122"/>
                </a:rPr>
                <a:t>筝形的一条对角线垂直平分另一条对角线。</a:t>
              </a:r>
              <a:endParaRPr lang="zh-CN" altLang="en-US" sz="2800" b="1" i="0" dirty="0">
                <a:solidFill>
                  <a:srgbClr val="702424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4" grpId="0" animBg="1"/>
      <p:bldP spid="3" grpId="0" animBg="1"/>
      <p:bldP spid="11" grpId="0" animBg="1"/>
      <p:bldP spid="15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108367" y="2250043"/>
            <a:ext cx="10220325" cy="220192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（1）筝形两组邻边分别相等；</a:t>
            </a:r>
            <a:endParaRPr lang="zh-CN" altLang="en-US" sz="3000" b="0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（2）筝形至少一组对角相等；</a:t>
            </a:r>
            <a:endParaRPr lang="zh-CN" altLang="en-US" sz="3000" b="0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（3）筝形的一条对角线平分一组对角，</a:t>
            </a:r>
            <a:endParaRPr lang="zh-CN" altLang="en-US" sz="3000" b="0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0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（4）筝形的一条对角线 垂直平分另一条对角线；</a:t>
            </a:r>
            <a:endParaRPr lang="zh-CN" altLang="en-US" sz="3000" b="0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形状1"/>
          <p:cNvSpPr txBox="1"/>
          <p:nvPr/>
        </p:nvSpPr>
        <p:spPr>
          <a:xfrm>
            <a:off x="431149" y="404289"/>
            <a:ext cx="3414712" cy="513159"/>
          </a:xfrm>
          <a:prstGeom prst="round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4" name="文本2"/>
          <p:cNvSpPr txBox="1"/>
          <p:nvPr/>
        </p:nvSpPr>
        <p:spPr>
          <a:xfrm>
            <a:off x="686648" y="400002"/>
            <a:ext cx="3344228" cy="72945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严密推理，证明猜想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5087917" y="1278906"/>
            <a:ext cx="2019300" cy="71199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600" b="0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归纳性质</a:t>
            </a:r>
            <a:endParaRPr lang="zh-CN" altLang="en-US" sz="3600" b="0" i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7655878" y="1866583"/>
            <a:ext cx="3233737" cy="3481387"/>
            <a:chOff x="0" y="0"/>
            <a:chExt cx="3233737" cy="3481387"/>
          </a:xfrm>
        </p:grpSpPr>
        <p:sp>
          <p:nvSpPr>
            <p:cNvPr id="3" name="形状3"/>
            <p:cNvSpPr txBox="1"/>
            <p:nvPr/>
          </p:nvSpPr>
          <p:spPr>
            <a:xfrm>
              <a:off x="445135" y="1451292"/>
              <a:ext cx="2120900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CC3399"/>
              </a:solidFill>
              <a:prstDash val="dash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4" name="形状4"/>
            <p:cNvSpPr txBox="1"/>
            <p:nvPr/>
          </p:nvSpPr>
          <p:spPr>
            <a:xfrm>
              <a:off x="1511935" y="562292"/>
              <a:ext cx="28575" cy="229870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CC3399"/>
              </a:solidFill>
              <a:prstDash val="dash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5" name="文本6"/>
            <p:cNvSpPr txBox="1"/>
            <p:nvPr/>
          </p:nvSpPr>
          <p:spPr>
            <a:xfrm>
              <a:off x="1282700" y="0"/>
              <a:ext cx="590550" cy="7127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A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6" name="文本7"/>
            <p:cNvSpPr txBox="1"/>
            <p:nvPr/>
          </p:nvSpPr>
          <p:spPr>
            <a:xfrm>
              <a:off x="0" y="1130300"/>
              <a:ext cx="679450" cy="7127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B 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7" name="文本8"/>
            <p:cNvSpPr txBox="1"/>
            <p:nvPr/>
          </p:nvSpPr>
          <p:spPr>
            <a:xfrm>
              <a:off x="1270000" y="2768600"/>
              <a:ext cx="611187" cy="7127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C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8" name="文本9"/>
            <p:cNvSpPr txBox="1"/>
            <p:nvPr/>
          </p:nvSpPr>
          <p:spPr>
            <a:xfrm>
              <a:off x="2603500" y="1143000"/>
              <a:ext cx="630237" cy="7127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D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pic>
          <p:nvPicPr>
            <p:cNvPr id="9" name="图片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072" y="435292"/>
              <a:ext cx="2370137" cy="2540000"/>
            </a:xfrm>
            <a:prstGeom prst="rect">
              <a:avLst/>
            </a:prstGeom>
          </p:spPr>
        </p:pic>
        <p:sp>
          <p:nvSpPr>
            <p:cNvPr id="10" name="文本5"/>
            <p:cNvSpPr txBox="1"/>
            <p:nvPr/>
          </p:nvSpPr>
          <p:spPr>
            <a:xfrm>
              <a:off x="1476375" y="1346200"/>
              <a:ext cx="719137" cy="7127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O 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  <p:sp>
        <p:nvSpPr>
          <p:cNvPr id="11" name="文本1"/>
          <p:cNvSpPr txBox="1"/>
          <p:nvPr/>
        </p:nvSpPr>
        <p:spPr>
          <a:xfrm>
            <a:off x="430073" y="1091003"/>
            <a:ext cx="11332845" cy="199761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问题5：如图所示，武老师已经做好了筝形骨架，AC=80cm，BD=60cm.还缺一个筝面，你能帮武老师求出筝形纸面的面积吗？筝形的面积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S</a:t>
            </a: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与对角线有什么数量关系？</a:t>
            </a:r>
            <a:endParaRPr lang="zh-CN" altLang="en-US" sz="28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</a:p>
        </p:txBody>
      </p:sp>
      <p:grpSp>
        <p:nvGrpSpPr>
          <p:cNvPr id="12" name="组合2"/>
          <p:cNvGrpSpPr/>
          <p:nvPr/>
        </p:nvGrpSpPr>
        <p:grpSpPr>
          <a:xfrm>
            <a:off x="8112125" y="2420938"/>
            <a:ext cx="2230438" cy="935037"/>
            <a:chOff x="0" y="0"/>
            <a:chExt cx="2230438" cy="935037"/>
          </a:xfrm>
        </p:grpSpPr>
        <p:sp>
          <p:nvSpPr>
            <p:cNvPr id="13" name="形状5"/>
            <p:cNvSpPr txBox="1"/>
            <p:nvPr/>
          </p:nvSpPr>
          <p:spPr>
            <a:xfrm flipH="1">
              <a:off x="0" y="0"/>
              <a:ext cx="1079500" cy="935037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4" name="形状6"/>
            <p:cNvSpPr txBox="1"/>
            <p:nvPr/>
          </p:nvSpPr>
          <p:spPr>
            <a:xfrm>
              <a:off x="71438" y="863600"/>
              <a:ext cx="2159000" cy="6350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5" name="形状7"/>
            <p:cNvSpPr txBox="1"/>
            <p:nvPr/>
          </p:nvSpPr>
          <p:spPr>
            <a:xfrm rot="10800000">
              <a:off x="1079500" y="0"/>
              <a:ext cx="1079500" cy="86360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grpSp>
        <p:nvGrpSpPr>
          <p:cNvPr id="16" name="组合3"/>
          <p:cNvGrpSpPr/>
          <p:nvPr/>
        </p:nvGrpSpPr>
        <p:grpSpPr>
          <a:xfrm>
            <a:off x="8112125" y="3284538"/>
            <a:ext cx="2159000" cy="1439862"/>
            <a:chOff x="0" y="0"/>
            <a:chExt cx="2159000" cy="1439862"/>
          </a:xfrm>
        </p:grpSpPr>
        <p:sp>
          <p:nvSpPr>
            <p:cNvPr id="17" name="形状8"/>
            <p:cNvSpPr txBox="1"/>
            <p:nvPr/>
          </p:nvSpPr>
          <p:spPr>
            <a:xfrm>
              <a:off x="0" y="0"/>
              <a:ext cx="1079500" cy="1439862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8" name="形状9"/>
            <p:cNvSpPr txBox="1"/>
            <p:nvPr/>
          </p:nvSpPr>
          <p:spPr>
            <a:xfrm rot="10800000" flipH="1">
              <a:off x="1079500" y="0"/>
              <a:ext cx="1079500" cy="1439862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9" name="形状10"/>
            <p:cNvSpPr txBox="1"/>
            <p:nvPr/>
          </p:nvSpPr>
          <p:spPr>
            <a:xfrm flipH="1">
              <a:off x="0" y="0"/>
              <a:ext cx="2159000" cy="3810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sp>
        <p:nvSpPr>
          <p:cNvPr id="20" name="文本2"/>
          <p:cNvSpPr txBox="1"/>
          <p:nvPr/>
        </p:nvSpPr>
        <p:spPr>
          <a:xfrm>
            <a:off x="2131378" y="2658745"/>
            <a:ext cx="4182745" cy="120523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1" i="0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</a:t>
            </a: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：筝形”ABCD的面积S</a:t>
            </a:r>
            <a:endParaRPr lang="zh-CN" altLang="en-US" sz="28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</a:p>
        </p:txBody>
      </p:sp>
      <p:pic>
        <p:nvPicPr>
          <p:cNvPr id="21" name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3" y="3262313"/>
            <a:ext cx="6192837" cy="946150"/>
          </a:xfrm>
          <a:prstGeom prst="rect">
            <a:avLst/>
          </a:prstGeom>
        </p:spPr>
      </p:pic>
      <p:sp>
        <p:nvSpPr>
          <p:cNvPr id="22" name="形状1"/>
          <p:cNvSpPr txBox="1"/>
          <p:nvPr/>
        </p:nvSpPr>
        <p:spPr>
          <a:xfrm>
            <a:off x="4304357" y="5188691"/>
            <a:ext cx="1807298" cy="1191"/>
          </a:xfrm>
          <a:prstGeom prst="line">
            <a:avLst/>
          </a:prstGeom>
          <a:solidFill>
            <a:srgbClr val="FFFFFF">
              <a:alpha val="0"/>
            </a:srgbClr>
          </a:solidFill>
          <a:ln w="63500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3" name="形状2"/>
          <p:cNvSpPr txBox="1"/>
          <p:nvPr/>
        </p:nvSpPr>
        <p:spPr>
          <a:xfrm>
            <a:off x="557822" y="443855"/>
            <a:ext cx="3414712" cy="513159"/>
          </a:xfrm>
          <a:prstGeom prst="round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4" name="文本3"/>
          <p:cNvSpPr txBox="1"/>
          <p:nvPr/>
        </p:nvSpPr>
        <p:spPr>
          <a:xfrm>
            <a:off x="765658" y="438817"/>
            <a:ext cx="3296602" cy="72945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运用性质，解决问题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5" name="公式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877" y="4190152"/>
            <a:ext cx="4679833" cy="1997745"/>
          </a:xfrm>
          <a:prstGeom prst="rect">
            <a:avLst/>
          </a:prstGeom>
        </p:spPr>
      </p:pic>
      <p:sp>
        <p:nvSpPr>
          <p:cNvPr id="26" name="文本4"/>
          <p:cNvSpPr txBox="1"/>
          <p:nvPr/>
        </p:nvSpPr>
        <p:spPr>
          <a:xfrm>
            <a:off x="4198506" y="498358"/>
            <a:ext cx="2952750" cy="61058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9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（时间：3分钟）</a:t>
            </a:r>
            <a:endParaRPr lang="zh-CN" altLang="en-US" sz="29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2" grpId="0" animBg="1"/>
      <p:bldP spid="1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690039" y="1434741"/>
            <a:ext cx="8719185" cy="104723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Wingdings" panose="05000000000000000000"/>
              <a:buChar char="Ø"/>
            </a:pPr>
            <a:r>
              <a:rPr lang="zh-CN" altLang="en-US" sz="2600" b="0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追问：</a:t>
            </a: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上一题我们求了筝形的面积，你能从中得出筝形的面积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S</a:t>
            </a: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与对角线的数量关系吗？</a:t>
            </a:r>
            <a:endParaRPr lang="zh-CN" altLang="en-US" sz="28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1"/>
          <p:cNvGrpSpPr/>
          <p:nvPr/>
        </p:nvGrpSpPr>
        <p:grpSpPr>
          <a:xfrm>
            <a:off x="7747953" y="1795145"/>
            <a:ext cx="3122612" cy="3481388"/>
            <a:chOff x="0" y="0"/>
            <a:chExt cx="3122612" cy="3481388"/>
          </a:xfrm>
        </p:grpSpPr>
        <p:sp>
          <p:nvSpPr>
            <p:cNvPr id="4" name="文本3"/>
            <p:cNvSpPr txBox="1"/>
            <p:nvPr/>
          </p:nvSpPr>
          <p:spPr>
            <a:xfrm>
              <a:off x="1228173" y="0"/>
              <a:ext cx="590264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A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5" name="文本4"/>
            <p:cNvSpPr txBox="1"/>
            <p:nvPr/>
          </p:nvSpPr>
          <p:spPr>
            <a:xfrm>
              <a:off x="0" y="1130300"/>
              <a:ext cx="679945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B 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6" name="文本5"/>
            <p:cNvSpPr txBox="1"/>
            <p:nvPr/>
          </p:nvSpPr>
          <p:spPr>
            <a:xfrm>
              <a:off x="1216013" y="2768600"/>
              <a:ext cx="611545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C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7" name="文本6"/>
            <p:cNvSpPr txBox="1"/>
            <p:nvPr/>
          </p:nvSpPr>
          <p:spPr>
            <a:xfrm>
              <a:off x="2492827" y="1143000"/>
              <a:ext cx="629785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D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pic>
          <p:nvPicPr>
            <p:cNvPr id="8" name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373" y="435293"/>
              <a:ext cx="2269385" cy="2540000"/>
            </a:xfrm>
            <a:prstGeom prst="rect">
              <a:avLst/>
            </a:prstGeom>
          </p:spPr>
        </p:pic>
      </p:grpSp>
      <p:sp>
        <p:nvSpPr>
          <p:cNvPr id="9" name="形状1"/>
          <p:cNvSpPr txBox="1"/>
          <p:nvPr/>
        </p:nvSpPr>
        <p:spPr>
          <a:xfrm>
            <a:off x="8183563" y="3213100"/>
            <a:ext cx="2016125" cy="25400"/>
          </a:xfrm>
          <a:prstGeom prst="line">
            <a:avLst/>
          </a:prstGeom>
          <a:solidFill>
            <a:srgbClr val="FFFFFF">
              <a:alpha val="0"/>
            </a:srgbClr>
          </a:solidFill>
          <a:ln w="2540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0" name="形状2"/>
          <p:cNvSpPr txBox="1"/>
          <p:nvPr/>
        </p:nvSpPr>
        <p:spPr>
          <a:xfrm>
            <a:off x="9191625" y="2349500"/>
            <a:ext cx="38100" cy="2303463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11" name="组合2"/>
          <p:cNvGrpSpPr/>
          <p:nvPr/>
        </p:nvGrpSpPr>
        <p:grpSpPr>
          <a:xfrm>
            <a:off x="9191625" y="2924175"/>
            <a:ext cx="255588" cy="288925"/>
            <a:chOff x="0" y="0"/>
            <a:chExt cx="255588" cy="288925"/>
          </a:xfrm>
        </p:grpSpPr>
        <p:sp>
          <p:nvSpPr>
            <p:cNvPr id="12" name="形状4"/>
            <p:cNvSpPr txBox="1"/>
            <p:nvPr/>
          </p:nvSpPr>
          <p:spPr>
            <a:xfrm>
              <a:off x="0" y="0"/>
              <a:ext cx="217488" cy="3810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3" name="形状5"/>
            <p:cNvSpPr txBox="1"/>
            <p:nvPr/>
          </p:nvSpPr>
          <p:spPr>
            <a:xfrm>
              <a:off x="217488" y="0"/>
              <a:ext cx="38100" cy="28892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38100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grpSp>
        <p:nvGrpSpPr>
          <p:cNvPr id="14" name="组合3"/>
          <p:cNvGrpSpPr/>
          <p:nvPr/>
        </p:nvGrpSpPr>
        <p:grpSpPr>
          <a:xfrm>
            <a:off x="525770" y="3847681"/>
            <a:ext cx="8685343" cy="1621593"/>
            <a:chOff x="0" y="0"/>
            <a:chExt cx="8685343" cy="1621593"/>
          </a:xfrm>
        </p:grpSpPr>
        <p:sp>
          <p:nvSpPr>
            <p:cNvPr id="15" name="文本7"/>
            <p:cNvSpPr txBox="1"/>
            <p:nvPr/>
          </p:nvSpPr>
          <p:spPr>
            <a:xfrm>
              <a:off x="0" y="0"/>
              <a:ext cx="8685343" cy="158115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3200" b="1" i="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性质：筝形的面积等于两对角线乘积的一半。</a:t>
              </a:r>
              <a:endParaRPr lang="zh-CN" altLang="en-US" sz="32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pPr marL="0" algn="l"/>
            </a:p>
            <a:p>
              <a:pPr marL="0" algn="l"/>
              <a:r>
                <a:rPr lang="zh-CN" altLang="en-US" sz="3200" b="1" i="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      即：</a:t>
              </a:r>
              <a:endParaRPr lang="zh-CN" altLang="en-US" sz="32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6" name="公式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3180" y="537972"/>
              <a:ext cx="3788931" cy="1083621"/>
            </a:xfrm>
            <a:prstGeom prst="rect">
              <a:avLst/>
            </a:prstGeom>
          </p:spPr>
        </p:pic>
      </p:grpSp>
      <p:sp>
        <p:nvSpPr>
          <p:cNvPr id="17" name="形状3"/>
          <p:cNvSpPr txBox="1"/>
          <p:nvPr/>
        </p:nvSpPr>
        <p:spPr>
          <a:xfrm>
            <a:off x="557822" y="443855"/>
            <a:ext cx="3414712" cy="513159"/>
          </a:xfrm>
          <a:prstGeom prst="round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8" name="文本2"/>
          <p:cNvSpPr txBox="1"/>
          <p:nvPr/>
        </p:nvSpPr>
        <p:spPr>
          <a:xfrm>
            <a:off x="765658" y="438817"/>
            <a:ext cx="3296602" cy="72945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运用性质，解决问题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48983" y="441541"/>
            <a:ext cx="3176588" cy="588169"/>
          </a:xfrm>
          <a:prstGeom prst="round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3" y="1806893"/>
            <a:ext cx="3606800" cy="2298700"/>
          </a:xfrm>
          <a:prstGeom prst="rect">
            <a:avLst/>
          </a:prstGeom>
        </p:spPr>
      </p:pic>
      <p:pic>
        <p:nvPicPr>
          <p:cNvPr id="4" name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663" y="1662430"/>
            <a:ext cx="1800225" cy="2381250"/>
          </a:xfrm>
          <a:prstGeom prst="rect">
            <a:avLst/>
          </a:prstGeom>
        </p:spPr>
      </p:pic>
      <p:sp>
        <p:nvSpPr>
          <p:cNvPr id="5" name="文本1"/>
          <p:cNvSpPr txBox="1"/>
          <p:nvPr/>
        </p:nvSpPr>
        <p:spPr>
          <a:xfrm>
            <a:off x="544516" y="1087517"/>
            <a:ext cx="11537950" cy="65626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Wingdings" panose="05000000000000000000"/>
              <a:buChar char="Ø"/>
            </a:pPr>
            <a:r>
              <a:rPr lang="zh-CN" altLang="en-US" sz="30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追问</a:t>
            </a:r>
            <a:r>
              <a:rPr lang="zh-CN" altLang="en-US" sz="30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1</a:t>
            </a:r>
            <a:r>
              <a:rPr lang="zh-CN" altLang="en-US" sz="30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：观察这些图片，是否能抽象出同学们所拼出的新图形？</a:t>
            </a:r>
            <a:endParaRPr lang="zh-CN" altLang="en-US" sz="3000" b="1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" name="组合1"/>
          <p:cNvGrpSpPr/>
          <p:nvPr/>
        </p:nvGrpSpPr>
        <p:grpSpPr>
          <a:xfrm>
            <a:off x="5257800" y="3674031"/>
            <a:ext cx="2721597" cy="2898107"/>
            <a:chOff x="0" y="0"/>
            <a:chExt cx="2721597" cy="2898107"/>
          </a:xfrm>
        </p:grpSpPr>
        <p:sp>
          <p:nvSpPr>
            <p:cNvPr id="7" name="文本3"/>
            <p:cNvSpPr txBox="1"/>
            <p:nvPr/>
          </p:nvSpPr>
          <p:spPr>
            <a:xfrm>
              <a:off x="1031329" y="0"/>
              <a:ext cx="590013" cy="711965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A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8" name="文本4"/>
            <p:cNvSpPr txBox="1"/>
            <p:nvPr/>
          </p:nvSpPr>
          <p:spPr>
            <a:xfrm>
              <a:off x="0" y="892507"/>
              <a:ext cx="679360" cy="711965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B 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9" name="文本5"/>
            <p:cNvSpPr txBox="1"/>
            <p:nvPr/>
          </p:nvSpPr>
          <p:spPr>
            <a:xfrm>
              <a:off x="1021118" y="2186142"/>
              <a:ext cx="610435" cy="711965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C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0" name="文本6"/>
            <p:cNvSpPr txBox="1"/>
            <p:nvPr/>
          </p:nvSpPr>
          <p:spPr>
            <a:xfrm>
              <a:off x="2092016" y="901282"/>
              <a:ext cx="629581" cy="711965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D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pic>
          <p:nvPicPr>
            <p:cNvPr id="11" name="图片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919" y="354135"/>
              <a:ext cx="1905662" cy="2005635"/>
            </a:xfrm>
            <a:prstGeom prst="rect">
              <a:avLst/>
            </a:prstGeom>
          </p:spPr>
        </p:pic>
      </p:grpSp>
      <p:sp>
        <p:nvSpPr>
          <p:cNvPr id="12" name="形状2"/>
          <p:cNvSpPr txBox="1"/>
          <p:nvPr/>
        </p:nvSpPr>
        <p:spPr>
          <a:xfrm rot="18786840">
            <a:off x="4709284" y="3760927"/>
            <a:ext cx="504825" cy="1295400"/>
          </a:xfrm>
          <a:prstGeom prst="downArrow">
            <a:avLst/>
          </a:prstGeom>
          <a:solidFill>
            <a:srgbClr val="FFCC00"/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3" name="形状3"/>
          <p:cNvSpPr txBox="1"/>
          <p:nvPr/>
        </p:nvSpPr>
        <p:spPr>
          <a:xfrm rot="2089167">
            <a:off x="7671235" y="3369983"/>
            <a:ext cx="504825" cy="1295400"/>
          </a:xfrm>
          <a:prstGeom prst="downArrow">
            <a:avLst/>
          </a:prstGeom>
          <a:solidFill>
            <a:srgbClr val="FFCC00"/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14" name="组合2"/>
          <p:cNvGrpSpPr/>
          <p:nvPr/>
        </p:nvGrpSpPr>
        <p:grpSpPr>
          <a:xfrm>
            <a:off x="3143250" y="1806893"/>
            <a:ext cx="1223963" cy="1943100"/>
            <a:chOff x="0" y="0"/>
            <a:chExt cx="1223963" cy="1943100"/>
          </a:xfrm>
        </p:grpSpPr>
        <p:sp>
          <p:nvSpPr>
            <p:cNvPr id="15" name="形状5"/>
            <p:cNvSpPr txBox="1"/>
            <p:nvPr/>
          </p:nvSpPr>
          <p:spPr>
            <a:xfrm flipH="1">
              <a:off x="0" y="0"/>
              <a:ext cx="576263" cy="151130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6" name="形状6"/>
            <p:cNvSpPr txBox="1"/>
            <p:nvPr/>
          </p:nvSpPr>
          <p:spPr>
            <a:xfrm>
              <a:off x="0" y="1439862"/>
              <a:ext cx="649288" cy="503238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7" name="形状7"/>
            <p:cNvSpPr txBox="1"/>
            <p:nvPr/>
          </p:nvSpPr>
          <p:spPr>
            <a:xfrm rot="10800000" flipH="1">
              <a:off x="649288" y="1366837"/>
              <a:ext cx="574675" cy="576262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8" name="形状8"/>
            <p:cNvSpPr txBox="1"/>
            <p:nvPr/>
          </p:nvSpPr>
          <p:spPr>
            <a:xfrm rot="10800000">
              <a:off x="576263" y="0"/>
              <a:ext cx="647700" cy="1366838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grpSp>
        <p:nvGrpSpPr>
          <p:cNvPr id="19" name="组合3"/>
          <p:cNvGrpSpPr/>
          <p:nvPr/>
        </p:nvGrpSpPr>
        <p:grpSpPr>
          <a:xfrm>
            <a:off x="7967663" y="1732280"/>
            <a:ext cx="1441450" cy="1871663"/>
            <a:chOff x="0" y="0"/>
            <a:chExt cx="1441450" cy="1871663"/>
          </a:xfrm>
        </p:grpSpPr>
        <p:sp>
          <p:nvSpPr>
            <p:cNvPr id="20" name="形状9"/>
            <p:cNvSpPr txBox="1"/>
            <p:nvPr/>
          </p:nvSpPr>
          <p:spPr>
            <a:xfrm flipH="1">
              <a:off x="0" y="0"/>
              <a:ext cx="720725" cy="576263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1" name="形状10"/>
            <p:cNvSpPr txBox="1"/>
            <p:nvPr/>
          </p:nvSpPr>
          <p:spPr>
            <a:xfrm>
              <a:off x="0" y="576263"/>
              <a:ext cx="720725" cy="129540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2" name="形状11"/>
            <p:cNvSpPr txBox="1"/>
            <p:nvPr/>
          </p:nvSpPr>
          <p:spPr>
            <a:xfrm rot="10800000" flipH="1">
              <a:off x="720725" y="576263"/>
              <a:ext cx="720725" cy="129540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3" name="形状12"/>
            <p:cNvSpPr txBox="1"/>
            <p:nvPr/>
          </p:nvSpPr>
          <p:spPr>
            <a:xfrm rot="10800000">
              <a:off x="720725" y="0"/>
              <a:ext cx="720725" cy="576263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63500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grpSp>
        <p:nvGrpSpPr>
          <p:cNvPr id="24" name="组合4"/>
          <p:cNvGrpSpPr/>
          <p:nvPr/>
        </p:nvGrpSpPr>
        <p:grpSpPr>
          <a:xfrm>
            <a:off x="3114484" y="5020818"/>
            <a:ext cx="1792605" cy="925190"/>
            <a:chOff x="0" y="0"/>
            <a:chExt cx="1792605" cy="925190"/>
          </a:xfrm>
        </p:grpSpPr>
        <p:sp>
          <p:nvSpPr>
            <p:cNvPr id="25" name="形状13"/>
            <p:cNvSpPr txBox="1"/>
            <p:nvPr/>
          </p:nvSpPr>
          <p:spPr>
            <a:xfrm>
              <a:off x="3810" y="49530"/>
              <a:ext cx="1402080" cy="8299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66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6" name="文本7"/>
            <p:cNvSpPr txBox="1"/>
            <p:nvPr/>
          </p:nvSpPr>
          <p:spPr>
            <a:xfrm>
              <a:off x="0" y="0"/>
              <a:ext cx="1792605" cy="92519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4800" b="0" i="0" dirty="0">
                  <a:solidFill>
                    <a:srgbClr val="CC0000"/>
                  </a:solidFill>
                  <a:latin typeface="黑体" panose="02010609060101010101" charset="-122"/>
                  <a:ea typeface="黑体" panose="02010609060101010101" charset="-122"/>
                </a:rPr>
                <a:t>筝形</a:t>
              </a:r>
              <a:endParaRPr lang="zh-CN" altLang="en-US" sz="4800" b="0" i="0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7" name="形状4"/>
          <p:cNvSpPr txBox="1"/>
          <p:nvPr/>
        </p:nvSpPr>
        <p:spPr>
          <a:xfrm rot="20362909">
            <a:off x="4790046" y="5425011"/>
            <a:ext cx="1079500" cy="431800"/>
          </a:xfrm>
          <a:prstGeom prst="leftArrow">
            <a:avLst/>
          </a:prstGeom>
          <a:solidFill>
            <a:srgbClr val="FFCC00"/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8" name="文本2"/>
          <p:cNvSpPr txBox="1"/>
          <p:nvPr/>
        </p:nvSpPr>
        <p:spPr>
          <a:xfrm>
            <a:off x="674065" y="436950"/>
            <a:ext cx="3185160" cy="6508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观察拼图，概念生成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7" grpId="0" animBg="1"/>
      <p:bldP spid="6" grpId="0" animBg="1"/>
      <p:bldP spid="14" grpId="0" animBg="1"/>
      <p:bldP spid="19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942465" y="1120458"/>
            <a:ext cx="8221663" cy="490765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1</a:t>
            </a:r>
            <a:r>
              <a:rPr lang="zh-CN" altLang="en-US" sz="28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已知如图，在筝形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ABCD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中，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AB=AD, BC=DC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，</a:t>
            </a:r>
            <a:endParaRPr lang="zh-CN" altLang="en-US" sz="2800" b="1" i="0" dirty="0">
              <a:solidFill>
                <a:srgbClr val="000000"/>
              </a:solidFill>
              <a:latin typeface="華康娃娃體"/>
              <a:ea typeface="華康娃娃體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（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1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）若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AB=2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，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BC=3.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则它的周长为：</a:t>
            </a:r>
            <a:r>
              <a:rPr lang="zh-CN" altLang="en-US" sz="2800" b="1" i="0" u="sng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         .</a:t>
            </a:r>
            <a:endParaRPr lang="zh-CN" altLang="en-US" sz="2800" b="1" i="0" u="sng" dirty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（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2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）若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∠ABC=120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°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则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∠ADC=</a:t>
            </a:r>
            <a:r>
              <a:rPr lang="zh-CN" altLang="en-US" sz="2800" b="0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</a:t>
            </a:r>
            <a:r>
              <a:rPr lang="zh-CN" altLang="en-US" sz="2800" b="1" i="0" u="sng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           .</a:t>
            </a:r>
            <a:endParaRPr lang="zh-CN" altLang="en-US" sz="2800" b="1" i="0" u="sng" dirty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（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3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）若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∠BAD=100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°，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∠BCD=50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°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则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∠BAC=</a:t>
            </a:r>
            <a:r>
              <a:rPr lang="zh-CN" altLang="en-US" sz="2800" b="0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zh-CN" altLang="en-US" sz="2800" b="1" i="0" u="sng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        .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       ∠ADC= </a:t>
            </a:r>
            <a:r>
              <a:rPr lang="zh-CN" altLang="en-US" sz="2800" b="0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</a:t>
            </a:r>
            <a:r>
              <a:rPr lang="zh-CN" altLang="en-US" sz="2800" b="1" i="0" u="sng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       .</a:t>
            </a:r>
            <a:r>
              <a:rPr lang="zh-CN" altLang="en-US" sz="2800" b="0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endParaRPr lang="zh-CN" altLang="en-US" sz="2800" b="0" i="0" dirty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（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4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）若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AC=10,BD=6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，则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BO=</a:t>
            </a:r>
            <a:r>
              <a:rPr lang="zh-CN" altLang="en-US" sz="2800" b="0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zh-CN" altLang="en-US" sz="2800" b="1" i="0" u="sng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      .</a:t>
            </a:r>
            <a:endParaRPr lang="zh-CN" altLang="en-US" sz="2800" b="1" i="0" u="sng" dirty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algn="l"/>
            <a:r>
              <a:rPr lang="zh-CN" altLang="en-US" sz="2800" b="0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       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它的面积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= </a:t>
            </a:r>
            <a:r>
              <a:rPr lang="zh-CN" altLang="en-US" sz="2800" b="0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zh-CN" altLang="en-US" sz="2800" b="1" i="0" u="sng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zh-CN" altLang="en-US" sz="2800" b="1" i="0" u="sng" dirty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zh-CN" altLang="en-US" sz="2800" b="1" i="0" u="sng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     .</a:t>
            </a:r>
            <a:endParaRPr lang="zh-CN" altLang="en-US" sz="2800" b="1" i="0" u="sng" dirty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（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5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）已知筝形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ABCD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的面积为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36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平方厘米，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BO=4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厘米，则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AC =</a:t>
            </a:r>
            <a:r>
              <a:rPr lang="zh-CN" altLang="en-US" sz="2800" b="0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r>
              <a:rPr lang="zh-CN" altLang="en-US" sz="2800" b="1" i="0" u="sng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             .</a:t>
            </a:r>
            <a:endParaRPr lang="zh-CN" altLang="en-US" sz="2800" b="1" i="0" u="sng" dirty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8372110" y="1366688"/>
            <a:ext cx="911225" cy="77406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0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endParaRPr lang="zh-CN" altLang="en-US" sz="3200" b="0" i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3"/>
          <p:cNvSpPr txBox="1"/>
          <p:nvPr/>
        </p:nvSpPr>
        <p:spPr>
          <a:xfrm>
            <a:off x="7338879" y="1888687"/>
            <a:ext cx="1416050" cy="77406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0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120°</a:t>
            </a:r>
            <a:endParaRPr lang="zh-CN" altLang="en-US" sz="3200" b="0" i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4"/>
          <p:cNvSpPr txBox="1"/>
          <p:nvPr/>
        </p:nvSpPr>
        <p:spPr>
          <a:xfrm>
            <a:off x="4882525" y="3561194"/>
            <a:ext cx="776288" cy="7124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0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30</a:t>
            </a:r>
            <a:endParaRPr lang="zh-CN" altLang="en-US" sz="2800" b="0" i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5"/>
          <p:cNvSpPr txBox="1"/>
          <p:nvPr/>
        </p:nvSpPr>
        <p:spPr>
          <a:xfrm>
            <a:off x="4492390" y="4473940"/>
            <a:ext cx="1557337" cy="7124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0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18厘米</a:t>
            </a:r>
            <a:endParaRPr lang="zh-CN" altLang="en-US" sz="2800" b="0" i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6"/>
          <p:cNvSpPr txBox="1"/>
          <p:nvPr/>
        </p:nvSpPr>
        <p:spPr>
          <a:xfrm>
            <a:off x="7132403" y="3156674"/>
            <a:ext cx="865188" cy="77406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zh-CN" altLang="en-US" sz="3200" b="1" i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7"/>
          <p:cNvSpPr txBox="1"/>
          <p:nvPr/>
        </p:nvSpPr>
        <p:spPr>
          <a:xfrm>
            <a:off x="6901748" y="2732253"/>
            <a:ext cx="1363662" cy="77406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105°</a:t>
            </a:r>
            <a:endParaRPr lang="zh-CN" altLang="en-US" sz="3200" b="1" i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8"/>
          <p:cNvSpPr txBox="1"/>
          <p:nvPr/>
        </p:nvSpPr>
        <p:spPr>
          <a:xfrm>
            <a:off x="3483654" y="2787129"/>
            <a:ext cx="1332909" cy="77406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1" i="0" dirty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50</a:t>
            </a:r>
            <a:r>
              <a:rPr lang="zh-CN" altLang="en-US" sz="32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°</a:t>
            </a:r>
            <a:endParaRPr lang="zh-CN" altLang="en-US" sz="3200" b="1" i="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形状1"/>
          <p:cNvSpPr txBox="1"/>
          <p:nvPr/>
        </p:nvSpPr>
        <p:spPr>
          <a:xfrm>
            <a:off x="431149" y="404289"/>
            <a:ext cx="3414712" cy="513159"/>
          </a:xfrm>
          <a:prstGeom prst="round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1" name="文本9"/>
          <p:cNvSpPr txBox="1"/>
          <p:nvPr/>
        </p:nvSpPr>
        <p:spPr>
          <a:xfrm>
            <a:off x="654977" y="404616"/>
            <a:ext cx="3344228" cy="72945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运用性质，解决问题</a:t>
            </a:r>
            <a:endParaRPr lang="zh-CN" altLang="en-US" sz="24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2" name="组合1"/>
          <p:cNvGrpSpPr/>
          <p:nvPr/>
        </p:nvGrpSpPr>
        <p:grpSpPr>
          <a:xfrm>
            <a:off x="8838133" y="1705308"/>
            <a:ext cx="3233737" cy="3481387"/>
            <a:chOff x="0" y="0"/>
            <a:chExt cx="3233737" cy="3481387"/>
          </a:xfrm>
        </p:grpSpPr>
        <p:sp>
          <p:nvSpPr>
            <p:cNvPr id="13" name="形状2"/>
            <p:cNvSpPr txBox="1"/>
            <p:nvPr/>
          </p:nvSpPr>
          <p:spPr>
            <a:xfrm>
              <a:off x="445135" y="1451293"/>
              <a:ext cx="2120900" cy="28575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CC3399"/>
              </a:solidFill>
              <a:prstDash val="dash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4" name="形状3"/>
            <p:cNvSpPr txBox="1"/>
            <p:nvPr/>
          </p:nvSpPr>
          <p:spPr>
            <a:xfrm>
              <a:off x="1511935" y="562293"/>
              <a:ext cx="28575" cy="229870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8575">
              <a:solidFill>
                <a:srgbClr val="CC3399"/>
              </a:solidFill>
              <a:prstDash val="dash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5" name="文本11"/>
            <p:cNvSpPr txBox="1"/>
            <p:nvPr/>
          </p:nvSpPr>
          <p:spPr>
            <a:xfrm>
              <a:off x="1282700" y="0"/>
              <a:ext cx="590550" cy="7127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A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6" name="文本12"/>
            <p:cNvSpPr txBox="1"/>
            <p:nvPr/>
          </p:nvSpPr>
          <p:spPr>
            <a:xfrm>
              <a:off x="0" y="1130300"/>
              <a:ext cx="679450" cy="7127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B 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7" name="文本13"/>
            <p:cNvSpPr txBox="1"/>
            <p:nvPr/>
          </p:nvSpPr>
          <p:spPr>
            <a:xfrm>
              <a:off x="1270000" y="2768600"/>
              <a:ext cx="611187" cy="7127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C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18" name="文本14"/>
            <p:cNvSpPr txBox="1"/>
            <p:nvPr/>
          </p:nvSpPr>
          <p:spPr>
            <a:xfrm>
              <a:off x="2603500" y="1143000"/>
              <a:ext cx="630237" cy="7127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D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pic>
          <p:nvPicPr>
            <p:cNvPr id="19" name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073" y="435293"/>
              <a:ext cx="2370137" cy="2540000"/>
            </a:xfrm>
            <a:prstGeom prst="rect">
              <a:avLst/>
            </a:prstGeom>
          </p:spPr>
        </p:pic>
        <p:sp>
          <p:nvSpPr>
            <p:cNvPr id="20" name="文本10"/>
            <p:cNvSpPr txBox="1"/>
            <p:nvPr/>
          </p:nvSpPr>
          <p:spPr>
            <a:xfrm>
              <a:off x="1476375" y="1346200"/>
              <a:ext cx="719137" cy="7127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O 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7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191" cy="1191"/>
          </a:xfrm>
          <a:prstGeom prst="rect">
            <a:avLst/>
          </a:prstGeom>
          <a:solidFill>
            <a:srgbClr val="476BAB"/>
          </a:solidFill>
          <a:ln w="9525">
            <a:solidFill>
              <a:srgbClr val="233555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pic>
        <p:nvPicPr>
          <p:cNvPr id="3" name="思维导图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" y="1028700"/>
            <a:ext cx="10908665" cy="5172710"/>
          </a:xfrm>
          <a:prstGeom prst="rect">
            <a:avLst/>
          </a:prstGeom>
        </p:spPr>
      </p:pic>
      <p:sp>
        <p:nvSpPr>
          <p:cNvPr id="4" name="文本1"/>
          <p:cNvSpPr txBox="1"/>
          <p:nvPr/>
        </p:nvSpPr>
        <p:spPr>
          <a:xfrm>
            <a:off x="3313528" y="264385"/>
            <a:ext cx="5566100" cy="87885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700" b="0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本节课你学到了什么？</a:t>
            </a:r>
            <a:endParaRPr lang="zh-CN" altLang="en-US" sz="3700" b="0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50" y="3154363"/>
            <a:ext cx="3455988" cy="3495675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5434489" y="604523"/>
            <a:ext cx="4799012" cy="838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l"/>
            <a:r>
              <a:rPr lang="zh-CN" altLang="en-US" sz="3200" b="1" i="0" dirty="0">
                <a:solidFill>
                  <a:srgbClr val="000000"/>
                </a:solidFill>
                <a:latin typeface="华文行楷"/>
                <a:ea typeface="华文行楷"/>
              </a:rPr>
              <a:t>课后作业</a:t>
            </a:r>
            <a:endParaRPr lang="zh-CN" altLang="en-US" sz="3200" b="1" i="0" dirty="0">
              <a:solidFill>
                <a:srgbClr val="000000"/>
              </a:solidFill>
              <a:latin typeface="华文行楷"/>
              <a:ea typeface="华文行楷"/>
            </a:endParaRPr>
          </a:p>
        </p:txBody>
      </p:sp>
      <p:grpSp>
        <p:nvGrpSpPr>
          <p:cNvPr id="4" name="组合1"/>
          <p:cNvGrpSpPr/>
          <p:nvPr/>
        </p:nvGrpSpPr>
        <p:grpSpPr>
          <a:xfrm>
            <a:off x="1266282" y="1442761"/>
            <a:ext cx="8346853" cy="1711547"/>
            <a:chOff x="0" y="0"/>
            <a:chExt cx="8346853" cy="1711547"/>
          </a:xfrm>
        </p:grpSpPr>
        <p:sp>
          <p:nvSpPr>
            <p:cNvPr id="5" name="文本3"/>
            <p:cNvSpPr txBox="1"/>
            <p:nvPr/>
          </p:nvSpPr>
          <p:spPr>
            <a:xfrm>
              <a:off x="1299623" y="0"/>
              <a:ext cx="7047230" cy="171154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35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请同学们运用这节课所学的知识自己制作一个风筝，放飞风筝放飞希望，学习“筝形”，你真行！</a:t>
              </a:r>
              <a:endParaRPr lang="zh-CN" altLang="en-US" sz="35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pic>
          <p:nvPicPr>
            <p:cNvPr id="6" name="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57081"/>
              <a:ext cx="648072" cy="1148514"/>
            </a:xfrm>
            <a:prstGeom prst="rect">
              <a:avLst/>
            </a:prstGeom>
          </p:spPr>
        </p:pic>
      </p:grpSp>
      <p:sp>
        <p:nvSpPr>
          <p:cNvPr id="7" name="文本2"/>
          <p:cNvSpPr txBox="1"/>
          <p:nvPr/>
        </p:nvSpPr>
        <p:spPr>
          <a:xfrm>
            <a:off x="2203381" y="3305046"/>
            <a:ext cx="5720816" cy="18205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10000" b="1" i="0" dirty="0">
                <a:solidFill>
                  <a:srgbClr val="EDC7C7"/>
                </a:solidFill>
                <a:latin typeface="Arial" panose="020B0604020202020204"/>
                <a:ea typeface="Arial" panose="020B0604020202020204"/>
              </a:rPr>
              <a:t>~</a:t>
            </a:r>
            <a:r>
              <a:rPr lang="zh-CN" altLang="en-US" sz="10000" b="1" i="0" dirty="0">
                <a:solidFill>
                  <a:srgbClr val="EDC7C7"/>
                </a:solidFill>
                <a:latin typeface="華康娃娃體"/>
                <a:ea typeface="華康娃娃體"/>
              </a:rPr>
              <a:t>谢谢</a:t>
            </a:r>
            <a:r>
              <a:rPr lang="zh-CN" altLang="en-US" sz="10000" b="1" i="0" dirty="0">
                <a:solidFill>
                  <a:srgbClr val="EDC7C7"/>
                </a:solidFill>
                <a:latin typeface="Arial" panose="020B0604020202020204"/>
                <a:ea typeface="Arial" panose="020B0604020202020204"/>
              </a:rPr>
              <a:t>~</a:t>
            </a:r>
            <a:endParaRPr lang="zh-CN" altLang="en-US" sz="10000" b="1" i="0" dirty="0">
              <a:solidFill>
                <a:srgbClr val="EDC7C7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383" y="2445068"/>
            <a:ext cx="3311525" cy="3178175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1977390" y="1077347"/>
            <a:ext cx="8285163" cy="184358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l"/>
            <a:r>
              <a:rPr lang="zh-CN" altLang="en-US" sz="54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用全等三角形研究“筝形”</a:t>
            </a:r>
            <a:endParaRPr lang="zh-CN" altLang="en-US" sz="5400" b="1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1894523" y="613410"/>
            <a:ext cx="4222750" cy="8382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l"/>
            <a:r>
              <a:rPr lang="zh-CN" altLang="en-US" sz="3200" b="1" i="0" dirty="0">
                <a:solidFill>
                  <a:srgbClr val="000000"/>
                </a:solidFill>
                <a:latin typeface="华文行楷"/>
                <a:ea typeface="华文行楷"/>
              </a:rPr>
              <a:t>第十二章 数学活动2</a:t>
            </a:r>
            <a:endParaRPr lang="zh-CN" altLang="en-US" sz="3200" b="1" i="0" dirty="0">
              <a:solidFill>
                <a:srgbClr val="000000"/>
              </a:solidFill>
              <a:latin typeface="华文行楷"/>
              <a:ea typeface="华文行楷"/>
            </a:endParaRPr>
          </a:p>
        </p:txBody>
      </p:sp>
      <p:sp>
        <p:nvSpPr>
          <p:cNvPr id="5" name="文本3"/>
          <p:cNvSpPr txBox="1"/>
          <p:nvPr/>
        </p:nvSpPr>
        <p:spPr>
          <a:xfrm>
            <a:off x="6692265" y="4620578"/>
            <a:ext cx="4003675" cy="126193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ctr"/>
            <a:r>
              <a:rPr lang="zh-CN" altLang="en-US" sz="3500" b="1" i="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长郡斑马湖中学</a:t>
            </a:r>
            <a:endParaRPr lang="zh-CN" altLang="en-US" sz="3500" b="1" i="0" dirty="0">
              <a:solidFill>
                <a:srgbClr val="0033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ctr"/>
            <a:r>
              <a:rPr lang="zh-CN" altLang="en-US" sz="3500" b="1" i="0" dirty="0">
                <a:solidFill>
                  <a:srgbClr val="0033CC"/>
                </a:solidFill>
                <a:latin typeface="黑体" panose="02010609060101010101" charset="-122"/>
                <a:ea typeface="黑体" panose="02010609060101010101" charset="-122"/>
              </a:rPr>
              <a:t>深海之鲸团队</a:t>
            </a:r>
            <a:endParaRPr lang="zh-CN" altLang="en-US" sz="3500" b="1" i="0" dirty="0">
              <a:solidFill>
                <a:srgbClr val="0033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1403985" y="2367915"/>
            <a:ext cx="7270115" cy="795655"/>
          </a:xfrm>
          <a:prstGeom prst="roundRect">
            <a:avLst/>
          </a:prstGeom>
          <a:solidFill>
            <a:srgbClr val="F8F8F8"/>
          </a:solidFill>
          <a:ln w="28575">
            <a:solidFill>
              <a:srgbClr val="E49514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3" name="组合1"/>
          <p:cNvGrpSpPr/>
          <p:nvPr/>
        </p:nvGrpSpPr>
        <p:grpSpPr>
          <a:xfrm>
            <a:off x="1441932" y="1246132"/>
            <a:ext cx="3582506" cy="1088468"/>
            <a:chOff x="0" y="0"/>
            <a:chExt cx="3582506" cy="1088468"/>
          </a:xfrm>
        </p:grpSpPr>
        <p:sp>
          <p:nvSpPr>
            <p:cNvPr id="4" name="形状4"/>
            <p:cNvSpPr txBox="1"/>
            <p:nvPr/>
          </p:nvSpPr>
          <p:spPr>
            <a:xfrm>
              <a:off x="172736" y="408213"/>
              <a:ext cx="2868499" cy="549274"/>
            </a:xfrm>
            <a:prstGeom prst="roundRect">
              <a:avLst/>
            </a:prstGeom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5" name="形状5"/>
            <p:cNvSpPr txBox="1"/>
            <p:nvPr/>
          </p:nvSpPr>
          <p:spPr>
            <a:xfrm flipH="1">
              <a:off x="3450903" y="0"/>
              <a:ext cx="131603" cy="436000"/>
            </a:xfrm>
            <a:prstGeom prst="moon">
              <a:avLst/>
            </a:prstGeom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6" name="形状6"/>
            <p:cNvSpPr txBox="1"/>
            <p:nvPr/>
          </p:nvSpPr>
          <p:spPr>
            <a:xfrm>
              <a:off x="682779" y="0"/>
              <a:ext cx="131603" cy="436000"/>
            </a:xfrm>
            <a:prstGeom prst="moon">
              <a:avLst/>
            </a:prstGeom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7" name="文本8"/>
            <p:cNvSpPr txBox="1"/>
            <p:nvPr/>
          </p:nvSpPr>
          <p:spPr>
            <a:xfrm>
              <a:off x="0" y="375999"/>
              <a:ext cx="3233724" cy="712469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2800" b="1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“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筝形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”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的定义</a:t>
              </a:r>
              <a:endPara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endParaRPr>
            </a:p>
          </p:txBody>
        </p:sp>
      </p:grpSp>
      <p:sp>
        <p:nvSpPr>
          <p:cNvPr id="8" name="文本1"/>
          <p:cNvSpPr txBox="1"/>
          <p:nvPr/>
        </p:nvSpPr>
        <p:spPr>
          <a:xfrm>
            <a:off x="1663383" y="2320608"/>
            <a:ext cx="7141845" cy="79819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FF0000"/>
                </a:solidFill>
                <a:latin typeface="華康娃娃體"/>
                <a:ea typeface="華康娃娃體"/>
              </a:rPr>
              <a:t>两组邻边分别相等的四边形叫做</a:t>
            </a:r>
            <a:r>
              <a:rPr lang="zh-CN" altLang="en-US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 i="0" dirty="0">
                <a:solidFill>
                  <a:srgbClr val="FF0000"/>
                </a:solidFill>
                <a:latin typeface="華康娃娃體"/>
                <a:ea typeface="華康娃娃體"/>
              </a:rPr>
              <a:t>筝形</a:t>
            </a:r>
            <a:r>
              <a:rPr lang="zh-CN" altLang="en-US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b="1" i="0" dirty="0">
                <a:solidFill>
                  <a:srgbClr val="FF0000"/>
                </a:solidFill>
                <a:latin typeface="華康娃娃體"/>
                <a:ea typeface="華康娃娃體"/>
              </a:rPr>
              <a:t>。</a:t>
            </a:r>
            <a:endParaRPr lang="zh-CN" altLang="en-US" sz="2800" b="1" i="0" dirty="0">
              <a:solidFill>
                <a:srgbClr val="FF0000"/>
              </a:solidFill>
              <a:latin typeface="華康娃娃體"/>
              <a:ea typeface="華康娃娃體"/>
            </a:endParaRPr>
          </a:p>
        </p:txBody>
      </p:sp>
      <p:grpSp>
        <p:nvGrpSpPr>
          <p:cNvPr id="9" name="组合2"/>
          <p:cNvGrpSpPr/>
          <p:nvPr/>
        </p:nvGrpSpPr>
        <p:grpSpPr>
          <a:xfrm>
            <a:off x="1679575" y="4211393"/>
            <a:ext cx="3059113" cy="712470"/>
            <a:chOff x="0" y="0"/>
            <a:chExt cx="3059113" cy="712470"/>
          </a:xfrm>
        </p:grpSpPr>
        <p:sp>
          <p:nvSpPr>
            <p:cNvPr id="10" name="形状7"/>
            <p:cNvSpPr txBox="1"/>
            <p:nvPr/>
          </p:nvSpPr>
          <p:spPr>
            <a:xfrm>
              <a:off x="14988" y="39932"/>
              <a:ext cx="2857435" cy="546100"/>
            </a:xfrm>
            <a:prstGeom prst="roundRect">
              <a:avLst/>
            </a:prstGeom>
            <a:ln w="12700">
              <a:solidFill>
                <a:srgbClr val="5EB4B4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1" name="形状8"/>
            <p:cNvSpPr txBox="1"/>
            <p:nvPr/>
          </p:nvSpPr>
          <p:spPr>
            <a:xfrm flipH="1">
              <a:off x="2729659" y="121661"/>
              <a:ext cx="127622" cy="378927"/>
            </a:xfrm>
            <a:prstGeom prst="moon">
              <a:avLst/>
            </a:prstGeom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2" name="形状9"/>
            <p:cNvSpPr txBox="1"/>
            <p:nvPr/>
          </p:nvSpPr>
          <p:spPr>
            <a:xfrm>
              <a:off x="45271" y="121661"/>
              <a:ext cx="127622" cy="378927"/>
            </a:xfrm>
            <a:prstGeom prst="moon">
              <a:avLst/>
            </a:prstGeom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3" name="文本9"/>
            <p:cNvSpPr txBox="1"/>
            <p:nvPr/>
          </p:nvSpPr>
          <p:spPr>
            <a:xfrm>
              <a:off x="0" y="0"/>
              <a:ext cx="3059113" cy="712470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ctr"/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用符号语言表示</a:t>
              </a:r>
              <a:endPara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endParaRPr>
            </a:p>
          </p:txBody>
        </p:sp>
      </p:grpSp>
      <p:sp>
        <p:nvSpPr>
          <p:cNvPr id="14" name="形状2"/>
          <p:cNvSpPr txBox="1"/>
          <p:nvPr/>
        </p:nvSpPr>
        <p:spPr>
          <a:xfrm>
            <a:off x="1667510" y="5085080"/>
            <a:ext cx="7056120" cy="1210310"/>
          </a:xfrm>
          <a:prstGeom prst="roundRect">
            <a:avLst/>
          </a:prstGeom>
          <a:solidFill>
            <a:srgbClr val="F8F8F8"/>
          </a:solidFill>
          <a:ln w="28575">
            <a:solidFill>
              <a:srgbClr val="5EB4B4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5" name="文本2"/>
          <p:cNvSpPr txBox="1"/>
          <p:nvPr/>
        </p:nvSpPr>
        <p:spPr>
          <a:xfrm>
            <a:off x="1725613" y="5034915"/>
            <a:ext cx="7043420" cy="140144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在四边形</a:t>
            </a:r>
            <a:r>
              <a:rPr lang="zh-CN" altLang="en-US" sz="2800" b="1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ABCD</a:t>
            </a:r>
            <a:r>
              <a:rPr lang="zh-CN" altLang="en-US" sz="28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中，</a:t>
            </a:r>
            <a:r>
              <a:rPr lang="zh-CN" altLang="en-US" sz="28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∵</a:t>
            </a:r>
            <a:r>
              <a:rPr lang="zh-CN" altLang="en-US" sz="2800" b="1" i="0" u="sng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                             </a:t>
            </a:r>
            <a:r>
              <a:rPr lang="zh-CN" altLang="en-US" sz="28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</a:t>
            </a:r>
            <a:endParaRPr lang="zh-CN" altLang="en-US" sz="2800" b="1" i="0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                          ∴                              </a:t>
            </a:r>
            <a:r>
              <a: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rPr>
              <a:t>．</a:t>
            </a:r>
            <a:endParaRPr lang="zh-CN" altLang="en-US" sz="2800" b="1" i="0" dirty="0">
              <a:solidFill>
                <a:srgbClr val="000000"/>
              </a:solidFill>
              <a:latin typeface="華康娃娃體"/>
              <a:ea typeface="華康娃娃體"/>
            </a:endParaRPr>
          </a:p>
        </p:txBody>
      </p:sp>
      <p:sp>
        <p:nvSpPr>
          <p:cNvPr id="16" name="文本3"/>
          <p:cNvSpPr txBox="1"/>
          <p:nvPr/>
        </p:nvSpPr>
        <p:spPr>
          <a:xfrm>
            <a:off x="5103813" y="5613083"/>
            <a:ext cx="3665220" cy="7124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u="sng" dirty="0">
                <a:solidFill>
                  <a:srgbClr val="FF0000"/>
                </a:solidFill>
                <a:latin typeface="華康娃娃體"/>
                <a:ea typeface="華康娃娃體"/>
              </a:rPr>
              <a:t>四边形</a:t>
            </a:r>
            <a:r>
              <a:rPr lang="zh-CN" altLang="en-US" sz="2800" b="1" i="1" u="sng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ABCD</a:t>
            </a:r>
            <a:r>
              <a:rPr lang="zh-CN" altLang="en-US" sz="2800" b="1" i="0" u="sng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zh-CN" altLang="en-US" sz="2800" b="1" i="0" u="sng" dirty="0">
                <a:solidFill>
                  <a:srgbClr val="FF0000"/>
                </a:solidFill>
                <a:latin typeface="華康娃娃體"/>
                <a:ea typeface="華康娃娃體"/>
              </a:rPr>
              <a:t>是筝形</a:t>
            </a:r>
            <a:r>
              <a:rPr lang="zh-CN" altLang="en-US" sz="2800" b="1" i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lang="zh-CN" altLang="en-US" sz="2800" b="1" i="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17" name="文本4"/>
          <p:cNvSpPr txBox="1"/>
          <p:nvPr/>
        </p:nvSpPr>
        <p:spPr>
          <a:xfrm>
            <a:off x="5406390" y="5091430"/>
            <a:ext cx="3503613" cy="7124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AB</a:t>
            </a:r>
            <a:r>
              <a:rPr lang="zh-CN" altLang="en-US" sz="2800" b="1" i="0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zh-CN" altLang="en-US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=A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D</a:t>
            </a:r>
            <a:r>
              <a:rPr lang="zh-CN" altLang="en-US" sz="2800" b="1" i="0" dirty="0">
                <a:solidFill>
                  <a:srgbClr val="FF0000"/>
                </a:solidFill>
                <a:latin typeface="華康娃娃體"/>
                <a:ea typeface="華康娃娃體"/>
              </a:rPr>
              <a:t>，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BC</a:t>
            </a:r>
            <a:r>
              <a:rPr lang="zh-CN" altLang="en-US" sz="28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</a:rPr>
              <a:t>CD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grpSp>
        <p:nvGrpSpPr>
          <p:cNvPr id="18" name="组合3"/>
          <p:cNvGrpSpPr/>
          <p:nvPr/>
        </p:nvGrpSpPr>
        <p:grpSpPr>
          <a:xfrm>
            <a:off x="8780780" y="1329690"/>
            <a:ext cx="3233738" cy="3481388"/>
            <a:chOff x="0" y="0"/>
            <a:chExt cx="3233738" cy="3481388"/>
          </a:xfrm>
        </p:grpSpPr>
        <p:sp>
          <p:nvSpPr>
            <p:cNvPr id="19" name="文本10"/>
            <p:cNvSpPr txBox="1"/>
            <p:nvPr/>
          </p:nvSpPr>
          <p:spPr>
            <a:xfrm>
              <a:off x="1282700" y="0"/>
              <a:ext cx="590550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A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0" name="文本11"/>
            <p:cNvSpPr txBox="1"/>
            <p:nvPr/>
          </p:nvSpPr>
          <p:spPr>
            <a:xfrm>
              <a:off x="0" y="1130300"/>
              <a:ext cx="679450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B 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1" name="文本12"/>
            <p:cNvSpPr txBox="1"/>
            <p:nvPr/>
          </p:nvSpPr>
          <p:spPr>
            <a:xfrm>
              <a:off x="1270000" y="2768600"/>
              <a:ext cx="611188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C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22" name="文本13"/>
            <p:cNvSpPr txBox="1"/>
            <p:nvPr/>
          </p:nvSpPr>
          <p:spPr>
            <a:xfrm>
              <a:off x="2603500" y="1143000"/>
              <a:ext cx="630238" cy="712788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D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pic>
          <p:nvPicPr>
            <p:cNvPr id="23" name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073" y="435293"/>
              <a:ext cx="2370138" cy="2540000"/>
            </a:xfrm>
            <a:prstGeom prst="rect">
              <a:avLst/>
            </a:prstGeom>
          </p:spPr>
        </p:pic>
      </p:grpSp>
      <p:sp>
        <p:nvSpPr>
          <p:cNvPr id="24" name="文本5"/>
          <p:cNvSpPr txBox="1"/>
          <p:nvPr/>
        </p:nvSpPr>
        <p:spPr>
          <a:xfrm>
            <a:off x="1239203" y="966470"/>
            <a:ext cx="7929880" cy="77406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问题</a:t>
            </a:r>
            <a:r>
              <a:rPr lang="zh-CN" altLang="en-US" sz="32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2</a:t>
            </a:r>
            <a:r>
              <a:rPr lang="zh-CN" altLang="en-US" sz="32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：你能尝试给</a:t>
            </a:r>
            <a:r>
              <a:rPr lang="zh-CN" altLang="en-US" sz="3200" b="1" i="0" dirty="0">
                <a:solidFill>
                  <a:srgbClr val="000000"/>
                </a:solidFill>
                <a:latin typeface="华文行楷"/>
                <a:ea typeface="华文行楷"/>
              </a:rPr>
              <a:t>“筝形”下个定义吗？</a:t>
            </a:r>
            <a:endParaRPr lang="zh-CN" altLang="en-US" sz="3200" b="1" i="0" dirty="0">
              <a:solidFill>
                <a:srgbClr val="000000"/>
              </a:solidFill>
              <a:latin typeface="华文行楷"/>
              <a:ea typeface="华文行楷"/>
            </a:endParaRPr>
          </a:p>
        </p:txBody>
      </p:sp>
      <p:sp>
        <p:nvSpPr>
          <p:cNvPr id="25" name="文本6"/>
          <p:cNvSpPr txBox="1"/>
          <p:nvPr/>
        </p:nvSpPr>
        <p:spPr>
          <a:xfrm>
            <a:off x="1232218" y="3437890"/>
            <a:ext cx="8061325" cy="7124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8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追问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1</a:t>
            </a:r>
            <a:r>
              <a:rPr lang="zh-CN" altLang="en-US" sz="28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：你能用符号语言描述</a:t>
            </a:r>
            <a:r>
              <a:rPr lang="zh-CN" altLang="en-US" sz="2800" b="1" i="0" dirty="0">
                <a:solidFill>
                  <a:srgbClr val="000000"/>
                </a:solidFill>
                <a:latin typeface="华文行楷"/>
                <a:ea typeface="华文行楷"/>
              </a:rPr>
              <a:t>“筝形”的定义吗？</a:t>
            </a:r>
            <a:endParaRPr lang="zh-CN" altLang="en-US" sz="2800" b="1" i="0" dirty="0">
              <a:solidFill>
                <a:srgbClr val="000000"/>
              </a:solidFill>
              <a:latin typeface="华文行楷"/>
              <a:ea typeface="华文行楷"/>
            </a:endParaRPr>
          </a:p>
        </p:txBody>
      </p:sp>
      <p:sp>
        <p:nvSpPr>
          <p:cNvPr id="26" name="形状3"/>
          <p:cNvSpPr txBox="1"/>
          <p:nvPr/>
        </p:nvSpPr>
        <p:spPr>
          <a:xfrm>
            <a:off x="548983" y="441541"/>
            <a:ext cx="3176588" cy="588169"/>
          </a:xfrm>
          <a:prstGeom prst="round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7" name="文本7"/>
          <p:cNvSpPr txBox="1"/>
          <p:nvPr/>
        </p:nvSpPr>
        <p:spPr>
          <a:xfrm>
            <a:off x="674065" y="436950"/>
            <a:ext cx="3185160" cy="6508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观察拼图，概念生成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4" grpId="0" animBg="1"/>
      <p:bldP spid="15" grpId="0" animBg="1"/>
      <p:bldP spid="17" grpId="0" animBg="1"/>
      <p:bldP spid="16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871167" y="2006984"/>
            <a:ext cx="6388100" cy="75406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algn="l"/>
            <a:r>
              <a:rPr lang="zh-CN" altLang="en-US" sz="32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练习</a:t>
            </a:r>
            <a:endParaRPr lang="zh-CN" altLang="en-US" sz="32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605790" y="1093470"/>
            <a:ext cx="11163300" cy="50863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200" b="1" i="0" dirty="0">
                <a:solidFill>
                  <a:srgbClr val="702424"/>
                </a:solidFill>
                <a:latin typeface="微软雅黑" panose="020B0503020204020204" charset="-122"/>
                <a:ea typeface="微软雅黑" panose="020B0503020204020204" charset="-122"/>
              </a:rPr>
              <a:t>练习</a:t>
            </a:r>
            <a:r>
              <a:rPr lang="zh-CN" altLang="en-US" sz="3200" b="1" i="0" dirty="0">
                <a:solidFill>
                  <a:srgbClr val="702424"/>
                </a:solidFill>
                <a:latin typeface="Verdana" panose="020B0604030504040204"/>
                <a:ea typeface="Verdana" panose="020B0604030504040204"/>
              </a:rPr>
              <a:t>1</a:t>
            </a:r>
            <a:r>
              <a:rPr lang="zh-CN" altLang="en-US" sz="3200" b="1" i="0" dirty="0">
                <a:solidFill>
                  <a:srgbClr val="702424"/>
                </a:solidFill>
                <a:latin typeface="微软雅黑" panose="020B0503020204020204" charset="-122"/>
                <a:ea typeface="微软雅黑" panose="020B0503020204020204" charset="-122"/>
              </a:rPr>
              <a:t>　下列车标中不含筝形的是（</a:t>
            </a:r>
            <a:r>
              <a:rPr lang="zh-CN" altLang="en-US" sz="3200" b="1" i="0" dirty="0">
                <a:solidFill>
                  <a:srgbClr val="702424"/>
                </a:solidFill>
                <a:latin typeface="Verdana" panose="020B0604030504040204"/>
                <a:ea typeface="Verdana" panose="020B0604030504040204"/>
              </a:rPr>
              <a:t>   </a:t>
            </a:r>
            <a:r>
              <a:rPr lang="zh-CN" altLang="en-US" sz="3200" b="1" i="0" dirty="0">
                <a:solidFill>
                  <a:srgbClr val="702424"/>
                </a:solidFill>
                <a:latin typeface="微软雅黑" panose="020B0503020204020204" charset="-122"/>
                <a:ea typeface="微软雅黑" panose="020B0503020204020204" charset="-122"/>
              </a:rPr>
              <a:t>）．</a:t>
            </a:r>
            <a:endParaRPr lang="zh-CN" altLang="en-US" sz="3200" b="1" i="0" dirty="0">
              <a:solidFill>
                <a:srgbClr val="70242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1"/>
          <p:cNvGrpSpPr/>
          <p:nvPr/>
        </p:nvGrpSpPr>
        <p:grpSpPr>
          <a:xfrm>
            <a:off x="2279650" y="2997200"/>
            <a:ext cx="7613015" cy="2396808"/>
            <a:chOff x="0" y="0"/>
            <a:chExt cx="7613015" cy="2396808"/>
          </a:xfrm>
        </p:grpSpPr>
        <p:sp>
          <p:nvSpPr>
            <p:cNvPr id="5" name="文本5"/>
            <p:cNvSpPr txBox="1"/>
            <p:nvPr/>
          </p:nvSpPr>
          <p:spPr>
            <a:xfrm>
              <a:off x="132715" y="1684020"/>
              <a:ext cx="7480300" cy="712788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l"/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（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A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）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       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（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B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）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      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（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C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）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        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（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D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）</a:t>
              </a:r>
              <a:endPara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endParaRPr>
            </a:p>
          </p:txBody>
        </p:sp>
        <p:pic>
          <p:nvPicPr>
            <p:cNvPr id="6" name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5637" y="106363"/>
              <a:ext cx="1403350" cy="1544638"/>
            </a:xfrm>
            <a:prstGeom prst="rect">
              <a:avLst/>
            </a:prstGeom>
          </p:spPr>
        </p:pic>
        <p:pic>
          <p:nvPicPr>
            <p:cNvPr id="7" name="图片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175" y="1588"/>
              <a:ext cx="1562100" cy="1624013"/>
            </a:xfrm>
            <a:prstGeom prst="rect">
              <a:avLst/>
            </a:prstGeom>
          </p:spPr>
        </p:pic>
        <p:pic>
          <p:nvPicPr>
            <p:cNvPr id="8" name="图片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5462" y="0"/>
              <a:ext cx="1682750" cy="1625600"/>
            </a:xfrm>
            <a:prstGeom prst="rect">
              <a:avLst/>
            </a:prstGeom>
          </p:spPr>
        </p:pic>
        <p:pic>
          <p:nvPicPr>
            <p:cNvPr id="9" name="图片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11125"/>
              <a:ext cx="1570037" cy="1476375"/>
            </a:xfrm>
            <a:prstGeom prst="rect">
              <a:avLst/>
            </a:prstGeom>
          </p:spPr>
        </p:pic>
      </p:grpSp>
      <p:grpSp>
        <p:nvGrpSpPr>
          <p:cNvPr id="10" name="组合2"/>
          <p:cNvGrpSpPr/>
          <p:nvPr/>
        </p:nvGrpSpPr>
        <p:grpSpPr>
          <a:xfrm>
            <a:off x="2279650" y="2997200"/>
            <a:ext cx="7613015" cy="2396808"/>
            <a:chOff x="0" y="0"/>
            <a:chExt cx="7613015" cy="2396808"/>
          </a:xfrm>
        </p:grpSpPr>
        <p:sp>
          <p:nvSpPr>
            <p:cNvPr id="11" name="文本6"/>
            <p:cNvSpPr txBox="1"/>
            <p:nvPr/>
          </p:nvSpPr>
          <p:spPr>
            <a:xfrm>
              <a:off x="132715" y="1684020"/>
              <a:ext cx="7480300" cy="712788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l"/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（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A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）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       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（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B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）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      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（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C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）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        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（</a:t>
              </a:r>
              <a:r>
                <a:rPr lang="zh-CN" altLang="en-US" sz="2800" b="0" i="0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 D </a:t>
              </a:r>
              <a:r>
                <a:rPr lang="zh-CN" altLang="en-US" sz="2800" b="1" i="0" dirty="0">
                  <a:solidFill>
                    <a:srgbClr val="000000"/>
                  </a:solidFill>
                  <a:latin typeface="華康娃娃體"/>
                  <a:ea typeface="華康娃娃體"/>
                </a:rPr>
                <a:t>）</a:t>
              </a:r>
              <a:endParaRPr lang="zh-CN" altLang="en-US" sz="2800" b="1" i="0" dirty="0">
                <a:solidFill>
                  <a:srgbClr val="000000"/>
                </a:solidFill>
                <a:latin typeface="華康娃娃體"/>
                <a:ea typeface="華康娃娃體"/>
              </a:endParaRPr>
            </a:p>
          </p:txBody>
        </p:sp>
        <p:pic>
          <p:nvPicPr>
            <p:cNvPr id="12" name="图片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5637" y="106363"/>
              <a:ext cx="1403350" cy="1544638"/>
            </a:xfrm>
            <a:prstGeom prst="rect">
              <a:avLst/>
            </a:prstGeom>
          </p:spPr>
        </p:pic>
        <p:pic>
          <p:nvPicPr>
            <p:cNvPr id="13" name="图片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6175" y="1588"/>
              <a:ext cx="1562100" cy="1624013"/>
            </a:xfrm>
            <a:prstGeom prst="rect">
              <a:avLst/>
            </a:prstGeom>
          </p:spPr>
        </p:pic>
        <p:pic>
          <p:nvPicPr>
            <p:cNvPr id="14" name="图片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5462" y="0"/>
              <a:ext cx="1682750" cy="1625600"/>
            </a:xfrm>
            <a:prstGeom prst="rect">
              <a:avLst/>
            </a:prstGeom>
          </p:spPr>
        </p:pic>
        <p:pic>
          <p:nvPicPr>
            <p:cNvPr id="15" name="图片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11125"/>
              <a:ext cx="1570037" cy="1476375"/>
            </a:xfrm>
            <a:prstGeom prst="rect">
              <a:avLst/>
            </a:prstGeom>
          </p:spPr>
        </p:pic>
      </p:grpSp>
      <p:sp>
        <p:nvSpPr>
          <p:cNvPr id="16" name="形状1"/>
          <p:cNvSpPr txBox="1"/>
          <p:nvPr/>
        </p:nvSpPr>
        <p:spPr>
          <a:xfrm>
            <a:off x="548983" y="441541"/>
            <a:ext cx="1730578" cy="588169"/>
          </a:xfrm>
          <a:prstGeom prst="round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7" name="文本3"/>
          <p:cNvSpPr txBox="1"/>
          <p:nvPr/>
        </p:nvSpPr>
        <p:spPr>
          <a:xfrm>
            <a:off x="674065" y="436950"/>
            <a:ext cx="1432560" cy="65087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概念辨析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4"/>
          <p:cNvSpPr txBox="1"/>
          <p:nvPr/>
        </p:nvSpPr>
        <p:spPr>
          <a:xfrm>
            <a:off x="7040747" y="1093184"/>
            <a:ext cx="491042" cy="827881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44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D</a:t>
            </a:r>
            <a:endParaRPr lang="zh-CN" altLang="en-US" sz="4400" b="1" i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724538" y="1650368"/>
            <a:ext cx="11179807" cy="66499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1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已知风筝ABCD的周长是50cm，AB=10cm,则BC=</a:t>
            </a:r>
            <a:r>
              <a:rPr lang="zh-CN" altLang="en-US" sz="3100" b="0" i="0" u="sng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31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cm。</a:t>
            </a:r>
            <a:endParaRPr lang="zh-CN" altLang="en-US" sz="3100" b="0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1"/>
          <p:cNvGrpSpPr/>
          <p:nvPr/>
        </p:nvGrpSpPr>
        <p:grpSpPr>
          <a:xfrm>
            <a:off x="8113395" y="2451735"/>
            <a:ext cx="2781300" cy="3689463"/>
            <a:chOff x="0" y="0"/>
            <a:chExt cx="2781300" cy="3689463"/>
          </a:xfrm>
        </p:grpSpPr>
        <p:sp>
          <p:nvSpPr>
            <p:cNvPr id="4" name="文本4"/>
            <p:cNvSpPr txBox="1"/>
            <p:nvPr/>
          </p:nvSpPr>
          <p:spPr>
            <a:xfrm>
              <a:off x="1092001" y="0"/>
              <a:ext cx="531075" cy="712784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A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5" name="文本5"/>
            <p:cNvSpPr txBox="1"/>
            <p:nvPr/>
          </p:nvSpPr>
          <p:spPr>
            <a:xfrm>
              <a:off x="0" y="1215250"/>
              <a:ext cx="606758" cy="712784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B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6" name="文本6"/>
            <p:cNvSpPr txBox="1"/>
            <p:nvPr/>
          </p:nvSpPr>
          <p:spPr>
            <a:xfrm>
              <a:off x="1081189" y="2976679"/>
              <a:ext cx="548644" cy="712784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C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sp>
          <p:nvSpPr>
            <p:cNvPr id="7" name="文本7"/>
            <p:cNvSpPr txBox="1"/>
            <p:nvPr/>
          </p:nvSpPr>
          <p:spPr>
            <a:xfrm>
              <a:off x="2216438" y="1228904"/>
              <a:ext cx="564862" cy="712784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1" dirty="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rPr>
                <a:t>D</a:t>
              </a:r>
              <a:endParaRPr lang="zh-CN" altLang="en-US" sz="2800" b="0" i="1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endParaRPr>
            </a:p>
          </p:txBody>
        </p:sp>
        <p:pic>
          <p:nvPicPr>
            <p:cNvPr id="8" name="图片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162" y="464285"/>
              <a:ext cx="2017770" cy="2730898"/>
            </a:xfrm>
            <a:prstGeom prst="rect">
              <a:avLst/>
            </a:prstGeom>
          </p:spPr>
        </p:pic>
      </p:grpSp>
      <p:sp>
        <p:nvSpPr>
          <p:cNvPr id="9" name="形状1"/>
          <p:cNvSpPr txBox="1"/>
          <p:nvPr/>
        </p:nvSpPr>
        <p:spPr>
          <a:xfrm>
            <a:off x="517312" y="652663"/>
            <a:ext cx="1843088" cy="588169"/>
          </a:xfrm>
          <a:prstGeom prst="roundRect">
            <a:avLst/>
          </a:prstGeom>
          <a:solidFill>
            <a:srgbClr val="FFCC99">
              <a:alpha val="54901"/>
            </a:srgbClr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10" name="文本2"/>
          <p:cNvSpPr txBox="1"/>
          <p:nvPr/>
        </p:nvSpPr>
        <p:spPr>
          <a:xfrm>
            <a:off x="642395" y="648071"/>
            <a:ext cx="2099310" cy="65087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概念深化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3"/>
          <p:cNvSpPr txBox="1"/>
          <p:nvPr/>
        </p:nvSpPr>
        <p:spPr>
          <a:xfrm>
            <a:off x="9739951" y="1650216"/>
            <a:ext cx="733425" cy="625062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3000" b="0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15</a:t>
            </a:r>
            <a:endParaRPr lang="zh-CN" altLang="en-US" sz="3000" b="0" i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" name="公式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32" y="2752020"/>
            <a:ext cx="4910423" cy="717480"/>
          </a:xfrm>
          <a:prstGeom prst="rect">
            <a:avLst/>
          </a:prstGeom>
        </p:spPr>
      </p:pic>
      <p:pic>
        <p:nvPicPr>
          <p:cNvPr id="13" name="公式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657" y="3701501"/>
            <a:ext cx="3522297" cy="1099604"/>
          </a:xfrm>
          <a:prstGeom prst="rect">
            <a:avLst/>
          </a:prstGeom>
        </p:spPr>
      </p:pic>
      <p:pic>
        <p:nvPicPr>
          <p:cNvPr id="14" name="公式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924" y="4812697"/>
            <a:ext cx="4134612" cy="1099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041873" y="1482528"/>
            <a:ext cx="9541507" cy="640749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Wingdings" panose="05000000000000000000"/>
              <a:buChar char="Ø"/>
            </a:pPr>
            <a:r>
              <a:rPr lang="zh-CN" altLang="en-US" sz="29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问题</a:t>
            </a:r>
            <a:r>
              <a:rPr lang="zh-CN" altLang="en-US" sz="29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3</a:t>
            </a:r>
            <a:r>
              <a:rPr lang="zh-CN" altLang="en-US" sz="29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：你能用手中的工具</a:t>
            </a:r>
            <a:r>
              <a:rPr lang="zh-CN" altLang="en-US" sz="29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剪出一个完整的筝形</a:t>
            </a:r>
            <a:r>
              <a:rPr lang="zh-CN" altLang="en-US" sz="29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吗？</a:t>
            </a:r>
            <a:endParaRPr lang="zh-CN" altLang="en-US" sz="2900" b="1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1"/>
          <p:cNvGrpSpPr/>
          <p:nvPr/>
        </p:nvGrpSpPr>
        <p:grpSpPr>
          <a:xfrm>
            <a:off x="4056939" y="560080"/>
            <a:ext cx="3174200" cy="680293"/>
            <a:chOff x="0" y="0"/>
            <a:chExt cx="3174200" cy="680293"/>
          </a:xfrm>
        </p:grpSpPr>
        <p:sp>
          <p:nvSpPr>
            <p:cNvPr id="4" name="形状1"/>
            <p:cNvSpPr txBox="1"/>
            <p:nvPr/>
          </p:nvSpPr>
          <p:spPr>
            <a:xfrm>
              <a:off x="0" y="81191"/>
              <a:ext cx="3114675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73025">
              <a:solidFill>
                <a:srgbClr val="D60093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5" name="文本4"/>
            <p:cNvSpPr txBox="1"/>
            <p:nvPr/>
          </p:nvSpPr>
          <p:spPr>
            <a:xfrm>
              <a:off x="59525" y="0"/>
              <a:ext cx="3114675" cy="680293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3200" b="1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活动二：剪一剪</a:t>
              </a:r>
              <a:endParaRPr lang="zh-CN" altLang="en-US" sz="32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6" name="文本2"/>
          <p:cNvSpPr txBox="1"/>
          <p:nvPr/>
        </p:nvSpPr>
        <p:spPr>
          <a:xfrm>
            <a:off x="1042111" y="2025558"/>
            <a:ext cx="9982838" cy="634367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Wingdings" panose="05000000000000000000"/>
              <a:buChar char="Ø"/>
            </a:pPr>
            <a:r>
              <a:rPr lang="zh-CN" altLang="en-US" sz="29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追问：你是如何</a:t>
            </a:r>
            <a:r>
              <a:rPr lang="zh-CN" altLang="en-US" sz="29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得到</a:t>
            </a:r>
            <a:r>
              <a:rPr lang="zh-CN" altLang="en-US" sz="29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的？怎么</a:t>
            </a:r>
            <a:r>
              <a:rPr lang="zh-CN" altLang="en-US" sz="2900" b="1" i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判定</a:t>
            </a:r>
            <a:r>
              <a:rPr lang="zh-CN" altLang="en-US" sz="29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它就是筝形？</a:t>
            </a:r>
            <a:endParaRPr lang="zh-CN" altLang="en-US" sz="2900" b="1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480" y="3175168"/>
            <a:ext cx="2571750" cy="2571750"/>
          </a:xfrm>
          <a:prstGeom prst="rect">
            <a:avLst/>
          </a:prstGeom>
        </p:spPr>
      </p:pic>
      <p:pic>
        <p:nvPicPr>
          <p:cNvPr id="8" name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719" y="3065774"/>
            <a:ext cx="2790825" cy="2790825"/>
          </a:xfrm>
          <a:prstGeom prst="rect">
            <a:avLst/>
          </a:prstGeom>
        </p:spPr>
      </p:pic>
      <p:pic>
        <p:nvPicPr>
          <p:cNvPr id="9" name="图片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585" y="2851537"/>
            <a:ext cx="4286250" cy="2895600"/>
          </a:xfrm>
          <a:prstGeom prst="rect">
            <a:avLst/>
          </a:prstGeom>
        </p:spPr>
      </p:pic>
      <p:sp>
        <p:nvSpPr>
          <p:cNvPr id="10" name="文本3"/>
          <p:cNvSpPr txBox="1"/>
          <p:nvPr/>
        </p:nvSpPr>
        <p:spPr>
          <a:xfrm>
            <a:off x="7325754" y="605676"/>
            <a:ext cx="2952750" cy="610584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9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（时间：3分钟）</a:t>
            </a:r>
            <a:endParaRPr lang="zh-CN" altLang="en-US" sz="2900" b="0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rd"/>
      </p:transition>
    </mc:Choice>
    <mc:Fallback>
      <p:transition spd="slow">
        <p:strips dir="r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5808663" y="2565400"/>
            <a:ext cx="865187" cy="20875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3" name="形状2"/>
          <p:cNvSpPr txBox="1"/>
          <p:nvPr/>
        </p:nvSpPr>
        <p:spPr>
          <a:xfrm>
            <a:off x="5808663" y="3213100"/>
            <a:ext cx="863600" cy="1439863"/>
          </a:xfrm>
          <a:prstGeom prst="rtTriangle">
            <a:avLst/>
          </a:prstGeom>
          <a:solidFill>
            <a:srgbClr val="FF00FF"/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4" name="形状3"/>
          <p:cNvSpPr txBox="1"/>
          <p:nvPr/>
        </p:nvSpPr>
        <p:spPr>
          <a:xfrm rot="10800000" flipH="1">
            <a:off x="5808663" y="2565400"/>
            <a:ext cx="863600" cy="647700"/>
          </a:xfrm>
          <a:prstGeom prst="rtTriangle">
            <a:avLst/>
          </a:prstGeom>
          <a:solidFill>
            <a:srgbClr val="99CCFF"/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5" name="形状4"/>
          <p:cNvSpPr txBox="1"/>
          <p:nvPr/>
        </p:nvSpPr>
        <p:spPr>
          <a:xfrm>
            <a:off x="2279650" y="2565400"/>
            <a:ext cx="1728788" cy="20875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prstDash val="soli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6" name="形状5"/>
          <p:cNvSpPr txBox="1"/>
          <p:nvPr/>
        </p:nvSpPr>
        <p:spPr>
          <a:xfrm>
            <a:off x="3143250" y="2565400"/>
            <a:ext cx="63500" cy="2087563"/>
          </a:xfrm>
          <a:prstGeom prst="line">
            <a:avLst/>
          </a:prstGeom>
          <a:solidFill>
            <a:srgbClr val="FFFFFF">
              <a:alpha val="0"/>
            </a:srgbClr>
          </a:solidFill>
          <a:ln w="6350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7" name="形状6"/>
          <p:cNvSpPr txBox="1"/>
          <p:nvPr/>
        </p:nvSpPr>
        <p:spPr>
          <a:xfrm>
            <a:off x="6672263" y="2565400"/>
            <a:ext cx="63500" cy="2087563"/>
          </a:xfrm>
          <a:prstGeom prst="line">
            <a:avLst/>
          </a:prstGeom>
          <a:solidFill>
            <a:srgbClr val="FFFFFF">
              <a:alpha val="0"/>
            </a:srgbClr>
          </a:solidFill>
          <a:ln w="63500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8" name="组合1"/>
          <p:cNvGrpSpPr/>
          <p:nvPr/>
        </p:nvGrpSpPr>
        <p:grpSpPr>
          <a:xfrm>
            <a:off x="1299810" y="5162712"/>
            <a:ext cx="3300727" cy="1904783"/>
            <a:chOff x="0" y="0"/>
            <a:chExt cx="3300727" cy="1904783"/>
          </a:xfrm>
        </p:grpSpPr>
        <p:sp>
          <p:nvSpPr>
            <p:cNvPr id="9" name="形状9"/>
            <p:cNvSpPr txBox="1"/>
            <p:nvPr/>
          </p:nvSpPr>
          <p:spPr>
            <a:xfrm>
              <a:off x="0" y="0"/>
              <a:ext cx="3300727" cy="95313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66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0" name="文本3"/>
            <p:cNvSpPr txBox="1"/>
            <p:nvPr/>
          </p:nvSpPr>
          <p:spPr>
            <a:xfrm>
              <a:off x="0" y="0"/>
              <a:ext cx="3300727" cy="1904783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将矩形的纸片延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蓝色的虚线折叠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1" name="组合2"/>
          <p:cNvGrpSpPr/>
          <p:nvPr/>
        </p:nvGrpSpPr>
        <p:grpSpPr>
          <a:xfrm>
            <a:off x="5159378" y="5157788"/>
            <a:ext cx="3241796" cy="1904783"/>
            <a:chOff x="0" y="0"/>
            <a:chExt cx="3241796" cy="1904783"/>
          </a:xfrm>
        </p:grpSpPr>
        <p:sp>
          <p:nvSpPr>
            <p:cNvPr id="12" name="形状10"/>
            <p:cNvSpPr txBox="1"/>
            <p:nvPr/>
          </p:nvSpPr>
          <p:spPr>
            <a:xfrm>
              <a:off x="0" y="0"/>
              <a:ext cx="3241796" cy="95313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66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3" name="文本4"/>
            <p:cNvSpPr txBox="1"/>
            <p:nvPr/>
          </p:nvSpPr>
          <p:spPr>
            <a:xfrm>
              <a:off x="0" y="0"/>
              <a:ext cx="3241796" cy="1904783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将蓝色和红色的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三角形区域剪掉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4" name="组合3"/>
          <p:cNvGrpSpPr/>
          <p:nvPr/>
        </p:nvGrpSpPr>
        <p:grpSpPr>
          <a:xfrm>
            <a:off x="9145610" y="5157711"/>
            <a:ext cx="2405377" cy="1476212"/>
            <a:chOff x="0" y="0"/>
            <a:chExt cx="2405377" cy="1476212"/>
          </a:xfrm>
        </p:grpSpPr>
        <p:sp>
          <p:nvSpPr>
            <p:cNvPr id="15" name="形状11"/>
            <p:cNvSpPr txBox="1"/>
            <p:nvPr/>
          </p:nvSpPr>
          <p:spPr>
            <a:xfrm>
              <a:off x="0" y="0"/>
              <a:ext cx="2405377" cy="95313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6600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6" name="文本5"/>
            <p:cNvSpPr txBox="1"/>
            <p:nvPr/>
          </p:nvSpPr>
          <p:spPr>
            <a:xfrm>
              <a:off x="0" y="0"/>
              <a:ext cx="2405377" cy="1476212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展开后得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pPr marL="0" algn="l"/>
              <a:r>
                <a:rPr lang="zh-CN" altLang="en-US" sz="28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到筝形</a:t>
              </a:r>
              <a:endParaRPr lang="zh-CN" altLang="en-US" sz="28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7" name="形状7"/>
          <p:cNvSpPr txBox="1"/>
          <p:nvPr/>
        </p:nvSpPr>
        <p:spPr>
          <a:xfrm>
            <a:off x="4440238" y="3284538"/>
            <a:ext cx="792162" cy="504825"/>
          </a:xfrm>
          <a:prstGeom prst="rightArrow">
            <a:avLst/>
          </a:prstGeom>
          <a:solidFill>
            <a:srgbClr val="90A8B0"/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18" name="组合4"/>
          <p:cNvGrpSpPr/>
          <p:nvPr/>
        </p:nvGrpSpPr>
        <p:grpSpPr>
          <a:xfrm>
            <a:off x="8401050" y="2636838"/>
            <a:ext cx="1584325" cy="2087562"/>
            <a:chOff x="0" y="0"/>
            <a:chExt cx="1584325" cy="2087562"/>
          </a:xfrm>
        </p:grpSpPr>
        <p:sp>
          <p:nvSpPr>
            <p:cNvPr id="19" name="形状16"/>
            <p:cNvSpPr txBox="1"/>
            <p:nvPr/>
          </p:nvSpPr>
          <p:spPr>
            <a:xfrm>
              <a:off x="0" y="0"/>
              <a:ext cx="1584325" cy="576262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0" name="形状17"/>
            <p:cNvSpPr txBox="1"/>
            <p:nvPr/>
          </p:nvSpPr>
          <p:spPr>
            <a:xfrm rot="10800000" flipH="1">
              <a:off x="0" y="576262"/>
              <a:ext cx="1582738" cy="1511300"/>
            </a:xfrm>
            <a:prstGeom prst="triangle">
              <a:avLst/>
            </a:prstGeom>
            <a:solidFill>
              <a:srgbClr val="FFFF00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1" name="形状12"/>
            <p:cNvSpPr txBox="1"/>
            <p:nvPr/>
          </p:nvSpPr>
          <p:spPr>
            <a:xfrm flipH="1">
              <a:off x="0" y="0"/>
              <a:ext cx="792162" cy="576262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2" name="形状13"/>
            <p:cNvSpPr txBox="1"/>
            <p:nvPr/>
          </p:nvSpPr>
          <p:spPr>
            <a:xfrm>
              <a:off x="0" y="576262"/>
              <a:ext cx="792162" cy="151130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3" name="形状14"/>
            <p:cNvSpPr txBox="1"/>
            <p:nvPr/>
          </p:nvSpPr>
          <p:spPr>
            <a:xfrm rot="10800000" flipH="1">
              <a:off x="792162" y="576262"/>
              <a:ext cx="792163" cy="1511300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24" name="形状15"/>
            <p:cNvSpPr txBox="1"/>
            <p:nvPr/>
          </p:nvSpPr>
          <p:spPr>
            <a:xfrm rot="10800000">
              <a:off x="792162" y="0"/>
              <a:ext cx="792163" cy="576262"/>
            </a:xfrm>
            <a:prstGeom prst="line">
              <a:avLst/>
            </a:prstGeom>
            <a:solidFill>
              <a:srgbClr val="FFFFFF">
                <a:alpha val="0"/>
              </a:srgbClr>
            </a:solidFill>
            <a:ln w="25400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</p:grpSp>
      <p:sp>
        <p:nvSpPr>
          <p:cNvPr id="25" name="形状8"/>
          <p:cNvSpPr txBox="1"/>
          <p:nvPr/>
        </p:nvSpPr>
        <p:spPr>
          <a:xfrm>
            <a:off x="7175500" y="3357563"/>
            <a:ext cx="792163" cy="503237"/>
          </a:xfrm>
          <a:prstGeom prst="rightArrow">
            <a:avLst/>
          </a:prstGeom>
          <a:solidFill>
            <a:srgbClr val="90A8B0"/>
          </a:solidFill>
          <a:ln w="9525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rtlCol="0" anchor="ctr"/>
          <a:lstStyle/>
          <a:p>
            <a:pPr marL="0" algn="ctr"/>
          </a:p>
        </p:txBody>
      </p:sp>
      <p:sp>
        <p:nvSpPr>
          <p:cNvPr id="26" name="文本1"/>
          <p:cNvSpPr txBox="1"/>
          <p:nvPr/>
        </p:nvSpPr>
        <p:spPr>
          <a:xfrm>
            <a:off x="1416006" y="903694"/>
            <a:ext cx="7646035" cy="7124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Wingdings" panose="05000000000000000000"/>
              <a:buChar char="Ø"/>
            </a:pPr>
            <a:r>
              <a:rPr lang="zh-CN" altLang="en-US" sz="28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问题</a:t>
            </a:r>
            <a:r>
              <a:rPr lang="zh-CN" altLang="en-US" sz="2800" b="1" i="0" dirty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3</a:t>
            </a:r>
            <a:r>
              <a:rPr lang="zh-CN" altLang="en-US" sz="28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：你能用手中的工具剪出一个筝形吗？</a:t>
            </a:r>
            <a:endParaRPr lang="zh-CN" altLang="en-US" sz="2800" b="1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7" name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033223">
            <a:off x="6656388" y="2232025"/>
            <a:ext cx="431800" cy="431800"/>
          </a:xfrm>
          <a:prstGeom prst="rect">
            <a:avLst/>
          </a:prstGeom>
        </p:spPr>
      </p:pic>
      <p:pic>
        <p:nvPicPr>
          <p:cNvPr id="28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729286">
            <a:off x="6907213" y="4495800"/>
            <a:ext cx="431800" cy="431800"/>
          </a:xfrm>
          <a:prstGeom prst="rect">
            <a:avLst/>
          </a:prstGeom>
        </p:spPr>
      </p:pic>
      <p:grpSp>
        <p:nvGrpSpPr>
          <p:cNvPr id="29" name="组合5"/>
          <p:cNvGrpSpPr/>
          <p:nvPr/>
        </p:nvGrpSpPr>
        <p:grpSpPr>
          <a:xfrm>
            <a:off x="4442803" y="121568"/>
            <a:ext cx="3118485" cy="680293"/>
            <a:chOff x="0" y="0"/>
            <a:chExt cx="3118485" cy="680293"/>
          </a:xfrm>
        </p:grpSpPr>
        <p:sp>
          <p:nvSpPr>
            <p:cNvPr id="30" name="形状18"/>
            <p:cNvSpPr txBox="1"/>
            <p:nvPr/>
          </p:nvSpPr>
          <p:spPr>
            <a:xfrm>
              <a:off x="3810" y="49530"/>
              <a:ext cx="3114675" cy="58356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73025">
              <a:solidFill>
                <a:srgbClr val="D60093"/>
              </a:solidFill>
              <a:prstDash val="soli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31" name="文本6"/>
            <p:cNvSpPr txBox="1"/>
            <p:nvPr/>
          </p:nvSpPr>
          <p:spPr>
            <a:xfrm>
              <a:off x="0" y="0"/>
              <a:ext cx="3114675" cy="680293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  <a:r>
                <a:rPr lang="zh-CN" altLang="en-US" sz="3200" b="1" i="0" dirty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活动二：剪一剪</a:t>
              </a:r>
              <a:endParaRPr lang="zh-CN" altLang="en-US" sz="32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2" name="文本2"/>
          <p:cNvSpPr txBox="1"/>
          <p:nvPr/>
        </p:nvSpPr>
        <p:spPr>
          <a:xfrm>
            <a:off x="1415872" y="1615964"/>
            <a:ext cx="8163560" cy="7124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Wingdings" panose="05000000000000000000"/>
              <a:buChar char="Ø"/>
            </a:pPr>
            <a:r>
              <a:rPr lang="zh-CN" altLang="en-US" sz="2800" b="1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追问：你是如何得到的？怎么判定它就是筝形？</a:t>
            </a:r>
            <a:endParaRPr lang="zh-CN" altLang="en-US" sz="2800" b="1" i="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strips dir="rd"/>
      </p:transition>
    </mc:Choice>
    <mc:Fallback>
      <p:transition spd="slow"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2" grpId="0" animBg="1"/>
      <p:bldP spid="3" grpId="0" animBg="1"/>
      <p:bldP spid="4" grpId="0" animBg="1"/>
      <p:bldP spid="7" grpId="0" animBg="1"/>
      <p:bldP spid="27" grpId="0" animBg="1"/>
      <p:bldP spid="28" grpId="0" animBg="1"/>
      <p:bldP spid="25" grpId="0" animBg="1"/>
      <p:bldP spid="8" grpId="0" animBg="1"/>
      <p:bldP spid="11" grpId="0" animBg="1"/>
      <p:bldP spid="1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1"/>
          <p:cNvGrpSpPr/>
          <p:nvPr/>
        </p:nvGrpSpPr>
        <p:grpSpPr>
          <a:xfrm>
            <a:off x="433187" y="560080"/>
            <a:ext cx="3801453" cy="1272234"/>
            <a:chOff x="0" y="0"/>
            <a:chExt cx="3801453" cy="1272234"/>
          </a:xfrm>
        </p:grpSpPr>
        <p:sp>
          <p:nvSpPr>
            <p:cNvPr id="3" name="形状2"/>
            <p:cNvSpPr txBox="1"/>
            <p:nvPr/>
          </p:nvSpPr>
          <p:spPr>
            <a:xfrm>
              <a:off x="0" y="0"/>
              <a:ext cx="3484744" cy="567954"/>
            </a:xfrm>
            <a:prstGeom prst="roundRect">
              <a:avLst/>
            </a:prstGeom>
            <a:solidFill>
              <a:srgbClr val="FFCC99">
                <a:alpha val="54901"/>
              </a:srgbClr>
            </a:solidFill>
            <a:ln w="9525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4" name="文本3"/>
            <p:cNvSpPr txBox="1"/>
            <p:nvPr/>
          </p:nvSpPr>
          <p:spPr>
            <a:xfrm>
              <a:off x="286246" y="102147"/>
              <a:ext cx="3515207" cy="1170087"/>
            </a:xfrm>
            <a:prstGeom prst="rect">
              <a:avLst/>
            </a:prstGeom>
            <a:noFill/>
          </p:spPr>
          <p:txBody>
            <a:bodyPr wrap="square" rtlCol="0" anchor="t"/>
            <a:lstStyle/>
            <a:p>
              <a:pPr marL="0" algn="l"/>
            </a:p>
            <a:p>
              <a:pPr marL="0" algn="l"/>
            </a:p>
          </p:txBody>
        </p:sp>
      </p:grpSp>
      <p:sp>
        <p:nvSpPr>
          <p:cNvPr id="5" name="文本1"/>
          <p:cNvSpPr txBox="1"/>
          <p:nvPr/>
        </p:nvSpPr>
        <p:spPr>
          <a:xfrm>
            <a:off x="753104" y="1447133"/>
            <a:ext cx="11114405" cy="12712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>
              <a:buFont typeface="Wingdings" panose="05000000000000000000"/>
              <a:buChar char="Ø"/>
            </a:pPr>
            <a:r>
              <a:rPr lang="zh-CN" altLang="en-US" sz="3200" b="1" i="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问题4：筝形有哪些性质呢？</a:t>
            </a:r>
            <a:endParaRPr lang="zh-CN" altLang="en-US" sz="3200" b="1" i="0" dirty="0">
              <a:solidFill>
                <a:srgbClr val="333333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>
              <a:buFont typeface="Wingdings" panose="05000000000000000000"/>
              <a:buChar char="Ø"/>
            </a:pPr>
            <a:r>
              <a:rPr lang="zh-CN" altLang="en-US" sz="32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追问</a:t>
            </a:r>
            <a:r>
              <a:rPr lang="zh-CN" altLang="en-US" sz="3200" b="1" i="0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32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：还记得之前按照怎样的路径研究全等三角形？</a:t>
            </a:r>
            <a:endParaRPr lang="zh-CN" altLang="en-US" sz="3200" b="1" i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形状1"/>
          <p:cNvSpPr txBox="1"/>
          <p:nvPr/>
        </p:nvSpPr>
        <p:spPr>
          <a:xfrm>
            <a:off x="5211270" y="555317"/>
            <a:ext cx="3636645" cy="60515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wrap="square" rtlCol="0" anchor="ctr"/>
          <a:lstStyle/>
          <a:p>
            <a:pPr marL="0" algn="ctr"/>
          </a:p>
        </p:txBody>
      </p:sp>
      <p:grpSp>
        <p:nvGrpSpPr>
          <p:cNvPr id="7" name="组合2"/>
          <p:cNvGrpSpPr/>
          <p:nvPr/>
        </p:nvGrpSpPr>
        <p:grpSpPr>
          <a:xfrm>
            <a:off x="1881273" y="1653626"/>
            <a:ext cx="8177530" cy="5418455"/>
            <a:chOff x="0" y="0"/>
            <a:chExt cx="8177530" cy="5418455"/>
          </a:xfrm>
        </p:grpSpPr>
        <p:sp>
          <p:nvSpPr>
            <p:cNvPr id="8" name="形状3"/>
            <p:cNvSpPr txBox="1"/>
            <p:nvPr/>
          </p:nvSpPr>
          <p:spPr>
            <a:xfrm>
              <a:off x="0" y="0"/>
              <a:ext cx="8128000" cy="5418455"/>
            </a:xfrm>
            <a:prstGeom prst="rect">
              <a:avLst/>
            </a:prstGeom>
            <a:ln w="9525"/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9" name="形状7"/>
            <p:cNvSpPr txBox="1"/>
            <p:nvPr/>
          </p:nvSpPr>
          <p:spPr>
            <a:xfrm>
              <a:off x="0" y="2240304"/>
              <a:ext cx="1563077" cy="937846"/>
            </a:xfrm>
            <a:prstGeom prst="roundRect">
              <a:avLst/>
            </a:prstGeom>
            <a:solidFill>
              <a:srgbClr val="5EB4B4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0" name="文本4"/>
            <p:cNvSpPr txBox="1"/>
            <p:nvPr/>
          </p:nvSpPr>
          <p:spPr>
            <a:xfrm>
              <a:off x="49530" y="2289834"/>
              <a:ext cx="1563077" cy="93784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38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概念</a:t>
              </a:r>
              <a:endParaRPr lang="zh-CN" altLang="en-US" sz="38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形状4"/>
            <p:cNvSpPr txBox="1"/>
            <p:nvPr/>
          </p:nvSpPr>
          <p:spPr>
            <a:xfrm>
              <a:off x="1710006" y="2515406"/>
              <a:ext cx="331372" cy="387643"/>
            </a:xfrm>
            <a:prstGeom prst="rightArrow">
              <a:avLst/>
            </a:prstGeom>
            <a:solidFill>
              <a:srgbClr val="5EB4B4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2" name="形状8"/>
            <p:cNvSpPr txBox="1"/>
            <p:nvPr/>
          </p:nvSpPr>
          <p:spPr>
            <a:xfrm>
              <a:off x="2188308" y="2240304"/>
              <a:ext cx="1563077" cy="937846"/>
            </a:xfrm>
            <a:prstGeom prst="roundRect">
              <a:avLst/>
            </a:prstGeom>
            <a:solidFill>
              <a:srgbClr val="5EB4B4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3" name="文本5"/>
            <p:cNvSpPr txBox="1"/>
            <p:nvPr/>
          </p:nvSpPr>
          <p:spPr>
            <a:xfrm>
              <a:off x="2237838" y="2289834"/>
              <a:ext cx="1563077" cy="93784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38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性质</a:t>
              </a:r>
              <a:endParaRPr lang="zh-CN" altLang="en-US" sz="38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形状5"/>
            <p:cNvSpPr txBox="1"/>
            <p:nvPr/>
          </p:nvSpPr>
          <p:spPr>
            <a:xfrm>
              <a:off x="3898314" y="2515406"/>
              <a:ext cx="331372" cy="387643"/>
            </a:xfrm>
            <a:prstGeom prst="rightArrow">
              <a:avLst/>
            </a:prstGeom>
            <a:solidFill>
              <a:srgbClr val="5EB4B4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5" name="形状9"/>
            <p:cNvSpPr txBox="1"/>
            <p:nvPr/>
          </p:nvSpPr>
          <p:spPr>
            <a:xfrm>
              <a:off x="4376615" y="2240304"/>
              <a:ext cx="1563077" cy="937846"/>
            </a:xfrm>
            <a:prstGeom prst="roundRect">
              <a:avLst/>
            </a:prstGeom>
            <a:solidFill>
              <a:srgbClr val="5EB4B4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6" name="文本6"/>
            <p:cNvSpPr txBox="1"/>
            <p:nvPr/>
          </p:nvSpPr>
          <p:spPr>
            <a:xfrm>
              <a:off x="4426145" y="2289834"/>
              <a:ext cx="1563077" cy="93784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3800" b="0" i="0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判定</a:t>
              </a:r>
              <a:endParaRPr lang="zh-CN" altLang="en-US" sz="3800" b="0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形状6"/>
            <p:cNvSpPr txBox="1"/>
            <p:nvPr/>
          </p:nvSpPr>
          <p:spPr>
            <a:xfrm>
              <a:off x="6086622" y="2515406"/>
              <a:ext cx="331372" cy="387643"/>
            </a:xfrm>
            <a:prstGeom prst="rightArrow">
              <a:avLst/>
            </a:prstGeom>
            <a:solidFill>
              <a:srgbClr val="5EB4B4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8" name="形状10"/>
            <p:cNvSpPr txBox="1"/>
            <p:nvPr/>
          </p:nvSpPr>
          <p:spPr>
            <a:xfrm>
              <a:off x="6564923" y="2240304"/>
              <a:ext cx="1563077" cy="937846"/>
            </a:xfrm>
            <a:prstGeom prst="roundRect">
              <a:avLst/>
            </a:prstGeom>
            <a:solidFill>
              <a:srgbClr val="5EB4B4"/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wrap="square" rtlCol="0" anchor="ctr"/>
            <a:lstStyle/>
            <a:p>
              <a:pPr marL="0" algn="ctr"/>
            </a:p>
          </p:txBody>
        </p:sp>
        <p:sp>
          <p:nvSpPr>
            <p:cNvPr id="19" name="文本7"/>
            <p:cNvSpPr txBox="1"/>
            <p:nvPr/>
          </p:nvSpPr>
          <p:spPr>
            <a:xfrm>
              <a:off x="6614453" y="2289834"/>
              <a:ext cx="1563077" cy="937846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algn="ctr"/>
              <a:r>
                <a:rPr lang="zh-CN" altLang="en-US" sz="4300" b="0" i="0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应用</a:t>
              </a:r>
              <a:endParaRPr lang="zh-CN" altLang="en-US" sz="4300" b="0" i="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0" name="文本2"/>
          <p:cNvSpPr txBox="1"/>
          <p:nvPr/>
        </p:nvSpPr>
        <p:spPr>
          <a:xfrm>
            <a:off x="545935" y="555222"/>
            <a:ext cx="3339465" cy="65087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algn="l"/>
            <a:r>
              <a:rPr lang="zh-CN" altLang="en-US" sz="2400" b="1" i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动手操作，猜想性质</a:t>
            </a:r>
            <a:endParaRPr lang="zh-CN" altLang="en-US" sz="2400" b="1" i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ZTljYTU4YzdiM2YxZmYzYzJkOTVmMWE2ODY2YmJhZTA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2256</Words>
  <Application>WPS 演示</Application>
  <PresentationFormat>宽屏</PresentationFormat>
  <Paragraphs>337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黑体</vt:lpstr>
      <vt:lpstr>Arial</vt:lpstr>
      <vt:lpstr>Times New Roman</vt:lpstr>
      <vt:lpstr>华文行楷</vt:lpstr>
      <vt:lpstr>華康娃娃體</vt:lpstr>
      <vt:lpstr>MingLiU</vt:lpstr>
      <vt:lpstr>Verdana</vt:lpstr>
      <vt:lpstr>等线</vt:lpstr>
      <vt:lpstr>Arial Unicode MS</vt:lpstr>
      <vt:lpstr>Calibri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数学活动2 用全等三角形研究筝形</dc:title>
  <dc:creator>武珏</dc:creator>
  <cp:lastModifiedBy>天凉好个秋</cp:lastModifiedBy>
  <cp:revision>3</cp:revision>
  <dcterms:created xsi:type="dcterms:W3CDTF">2024-04-25T08:23:00Z</dcterms:created>
  <dcterms:modified xsi:type="dcterms:W3CDTF">2024-04-25T08:31:43Z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5.2.4.6909</vt:lpwstr>
  </property>
  <property fmtid="{D5CDD505-2E9C-101B-9397-08002B2CF9AE}" pid="4" name="EasiNoteCoursewareInfo">
    <vt:lpwstr>3f084b0a-7d0b-4e0f-a948-52fca61d5feb:1</vt:lpwstr>
  </property>
  <property fmtid="{D5CDD505-2E9C-101B-9397-08002B2CF9AE}" pid="5" name="EasiNoteDocumentName">
    <vt:lpwstr>数学活动2 用全等三角形研究筝形</vt:lpwstr>
  </property>
  <property fmtid="{D5CDD505-2E9C-101B-9397-08002B2CF9AE}" pid="6" name="EasiNoteAuthor">
    <vt:lpwstr>hgosrzmykrkhqjgwwnpwlms76218u371</vt:lpwstr>
  </property>
  <property fmtid="{D5CDD505-2E9C-101B-9397-08002B2CF9AE}" pid="7" name="EasiNoteUpstreamCoursewareInfo_0">
    <vt:lpwstr>7d0ba678-5c3b-4f02-950a-ad402870d5fd</vt:lpwstr>
  </property>
  <property fmtid="{D5CDD505-2E9C-101B-9397-08002B2CF9AE}" pid="8" name="EasiNoteUpstreamCoursewareInfo_1">
    <vt:lpwstr>1bc43b4b-6e8e-4005-9821-407e9f8b481f</vt:lpwstr>
  </property>
  <property fmtid="{D5CDD505-2E9C-101B-9397-08002B2CF9AE}" pid="9" name="ICV">
    <vt:lpwstr>F7AEBFB14DCC4E04B06225B835C01B26_13</vt:lpwstr>
  </property>
  <property fmtid="{D5CDD505-2E9C-101B-9397-08002B2CF9AE}" pid="10" name="KSOProductBuildVer">
    <vt:lpwstr>2052-12.1.0.16729</vt:lpwstr>
  </property>
</Properties>
</file>