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tiff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40.png"/><Relationship Id="rId2" Type="http://schemas.openxmlformats.org/officeDocument/2006/relationships/hyperlink" Target="https://www.netpad.net.cn/resource_web/course/#/1014268" TargetMode="Externa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5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rcRect l="16269" r="13274" b="16515"/>
          <a:stretch>
            <a:fillRect/>
          </a:stretch>
        </p:blipFill>
        <p:spPr>
          <a:xfrm rot="16200000">
            <a:off x="2000253" y="-2000250"/>
            <a:ext cx="5143499" cy="9144001"/>
          </a:xfrm>
          <a:prstGeom prst="rect">
            <a:avLst/>
          </a:prstGeom>
        </p:spPr>
      </p:pic>
      <p:pic>
        <p:nvPicPr>
          <p:cNvPr id="3" name="图片2"/>
          <p:cNvPicPr>
            <a:picLocks noChangeAspect="1"/>
          </p:cNvPicPr>
          <p:nvPr/>
        </p:nvPicPr>
        <p:blipFill>
          <a:blip r:embed="rId3"/>
          <a:srcRect l="1697" t="2910" r="1758" b="1293"/>
          <a:stretch>
            <a:fillRect/>
          </a:stretch>
        </p:blipFill>
        <p:spPr>
          <a:xfrm rot="16200000">
            <a:off x="2000250" y="-2000249"/>
            <a:ext cx="5143500" cy="9143999"/>
          </a:xfrm>
          <a:prstGeom prst="rect">
            <a:avLst/>
          </a:prstGeom>
        </p:spPr>
      </p:pic>
      <p:pic>
        <p:nvPicPr>
          <p:cNvPr id="4" name="图片3"/>
          <p:cNvPicPr>
            <a:picLocks noChangeAspect="1"/>
          </p:cNvPicPr>
          <p:nvPr/>
        </p:nvPicPr>
        <p:blipFill>
          <a:blip r:embed="rId4"/>
          <a:srcRect l="87017"/>
          <a:stretch>
            <a:fillRect/>
          </a:stretch>
        </p:blipFill>
        <p:spPr>
          <a:xfrm rot="16200000">
            <a:off x="4224654" y="-3024344"/>
            <a:ext cx="657064" cy="7601423"/>
          </a:xfrm>
          <a:prstGeom prst="rect">
            <a:avLst/>
          </a:prstGeom>
        </p:spPr>
      </p:pic>
      <p:pic>
        <p:nvPicPr>
          <p:cNvPr id="5" name="图片4"/>
          <p:cNvPicPr>
            <a:picLocks noChangeAspect="1"/>
          </p:cNvPicPr>
          <p:nvPr/>
        </p:nvPicPr>
        <p:blipFill>
          <a:blip r:embed="rId5"/>
          <a:srcRect l="76746" r="10271"/>
          <a:stretch>
            <a:fillRect/>
          </a:stretch>
        </p:blipFill>
        <p:spPr>
          <a:xfrm rot="5400000">
            <a:off x="4224654" y="559355"/>
            <a:ext cx="657064" cy="7601423"/>
          </a:xfrm>
          <a:prstGeom prst="rect">
            <a:avLst/>
          </a:prstGeom>
        </p:spPr>
      </p:pic>
      <p:grpSp>
        <p:nvGrpSpPr>
          <p:cNvPr id="6" name="组合1"/>
          <p:cNvGrpSpPr/>
          <p:nvPr/>
        </p:nvGrpSpPr>
        <p:grpSpPr>
          <a:xfrm>
            <a:off x="1300163" y="1807856"/>
            <a:ext cx="6928799" cy="1646529"/>
            <a:chOff x="0" y="0"/>
            <a:chExt cx="6928799" cy="1646529"/>
          </a:xfrm>
        </p:grpSpPr>
        <p:sp>
          <p:nvSpPr>
            <p:cNvPr id="7" name="形状1"/>
            <p:cNvSpPr txBox="1"/>
            <p:nvPr/>
          </p:nvSpPr>
          <p:spPr>
            <a:xfrm>
              <a:off x="0" y="914707"/>
              <a:ext cx="6391275" cy="2857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0000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8" name="文本2"/>
            <p:cNvSpPr txBox="1"/>
            <p:nvPr/>
          </p:nvSpPr>
          <p:spPr>
            <a:xfrm>
              <a:off x="3891277" y="955967"/>
              <a:ext cx="2540000" cy="690562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400" b="1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R</a:t>
              </a:r>
              <a:r>
                <a:rPr lang="zh-CN" altLang="en-US" sz="2400" b="1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·</a:t>
              </a:r>
              <a:r>
                <a:rPr lang="zh-CN" altLang="en-US" sz="2400" b="1" i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六年级下册</a:t>
              </a:r>
              <a:endParaRPr lang="zh-CN" altLang="en-US" sz="24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9" name="文本3"/>
            <p:cNvSpPr txBox="1"/>
            <p:nvPr/>
          </p:nvSpPr>
          <p:spPr>
            <a:xfrm>
              <a:off x="358311" y="0"/>
              <a:ext cx="6570488" cy="737072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3600" b="1" i="0" dirty="0">
                  <a:solidFill>
                    <a:srgbClr val="000000"/>
                  </a:solidFill>
                  <a:latin typeface="幼圆"/>
                  <a:ea typeface="幼圆"/>
                </a:rPr>
                <a:t>立体图形的表面积复习</a:t>
              </a:r>
              <a:endParaRPr lang="zh-CN" altLang="en-US" sz="3600" b="1" i="0" dirty="0">
                <a:solidFill>
                  <a:srgbClr val="000000"/>
                </a:solidFill>
                <a:latin typeface="幼圆"/>
                <a:ea typeface="幼圆"/>
              </a:endParaRPr>
            </a:p>
          </p:txBody>
        </p:sp>
      </p:grpSp>
      <p:pic>
        <p:nvPicPr>
          <p:cNvPr id="10" name="图片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663" y="1691221"/>
            <a:ext cx="982399" cy="991095"/>
          </a:xfrm>
          <a:prstGeom prst="rect">
            <a:avLst/>
          </a:prstGeom>
        </p:spPr>
      </p:pic>
      <p:sp>
        <p:nvSpPr>
          <p:cNvPr id="11" name="文本1"/>
          <p:cNvSpPr txBox="1"/>
          <p:nvPr/>
        </p:nvSpPr>
        <p:spPr>
          <a:xfrm>
            <a:off x="4285288" y="3397806"/>
            <a:ext cx="3608610" cy="5381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望城区思源学校·施兰街</a:t>
            </a:r>
            <a:endParaRPr lang="zh-CN" altLang="en-US" sz="2400" b="1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6269" r="13274" b="16515"/>
          <a:stretch>
            <a:fillRect/>
          </a:stretch>
        </p:blipFill>
        <p:spPr>
          <a:xfrm rot="16200000">
            <a:off x="2000253" y="-2000250"/>
            <a:ext cx="5143499" cy="9144001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169863" y="184150"/>
            <a:ext cx="8804275" cy="4775200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A93C3"/>
            </a:solidFill>
            <a:prstDash val="dash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4" name="图片2"/>
          <p:cNvPicPr>
            <a:picLocks noChangeAspect="1"/>
          </p:cNvPicPr>
          <p:nvPr/>
        </p:nvPicPr>
        <p:blipFill>
          <a:blip r:embed="rId2"/>
          <a:srcRect t="42660" b="34915"/>
          <a:stretch>
            <a:fillRect/>
          </a:stretch>
        </p:blipFill>
        <p:spPr>
          <a:xfrm>
            <a:off x="3343104" y="1260434"/>
            <a:ext cx="2966733" cy="1466031"/>
          </a:xfrm>
          <a:prstGeom prst="rect">
            <a:avLst/>
          </a:prstGeom>
        </p:spPr>
      </p:pic>
      <p:pic>
        <p:nvPicPr>
          <p:cNvPr id="5" name="图片3"/>
          <p:cNvPicPr>
            <a:picLocks noChangeAspect="1"/>
          </p:cNvPicPr>
          <p:nvPr/>
        </p:nvPicPr>
        <p:blipFill>
          <a:blip r:embed="rId3"/>
          <a:srcRect l="50824" t="36539" b="41474"/>
          <a:stretch>
            <a:fillRect/>
          </a:stretch>
        </p:blipFill>
        <p:spPr>
          <a:xfrm>
            <a:off x="7371902" y="902722"/>
            <a:ext cx="1852098" cy="1823495"/>
          </a:xfrm>
          <a:prstGeom prst="rect">
            <a:avLst/>
          </a:prstGeom>
        </p:spPr>
      </p:pic>
      <p:grpSp>
        <p:nvGrpSpPr>
          <p:cNvPr id="6" name="组合1"/>
          <p:cNvGrpSpPr/>
          <p:nvPr/>
        </p:nvGrpSpPr>
        <p:grpSpPr>
          <a:xfrm>
            <a:off x="299234" y="265846"/>
            <a:ext cx="2116137" cy="774700"/>
            <a:chOff x="0" y="0"/>
            <a:chExt cx="2116137" cy="774700"/>
          </a:xfrm>
        </p:grpSpPr>
        <p:sp>
          <p:nvSpPr>
            <p:cNvPr id="7" name="形状2"/>
            <p:cNvSpPr txBox="1"/>
            <p:nvPr/>
          </p:nvSpPr>
          <p:spPr>
            <a:xfrm>
              <a:off x="88116" y="104042"/>
              <a:ext cx="1925638" cy="523875"/>
            </a:xfrm>
            <a:prstGeom prst="roundRect">
              <a:avLst/>
            </a:prstGeom>
            <a:solidFill>
              <a:srgbClr val="CBE8FA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8" name="文本1"/>
            <p:cNvSpPr txBox="1"/>
            <p:nvPr/>
          </p:nvSpPr>
          <p:spPr>
            <a:xfrm>
              <a:off x="0" y="0"/>
              <a:ext cx="2116137" cy="774700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3200" b="1" i="0" dirty="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</a:rPr>
                <a:t>知识迁移</a:t>
              </a:r>
              <a:endParaRPr lang="zh-CN" altLang="en-US" sz="3200" b="1" i="0" dirty="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2"/>
          <p:cNvGrpSpPr/>
          <p:nvPr/>
        </p:nvGrpSpPr>
        <p:grpSpPr>
          <a:xfrm>
            <a:off x="1515942" y="2527383"/>
            <a:ext cx="5490317" cy="2035988"/>
            <a:chOff x="0" y="0"/>
            <a:chExt cx="5490317" cy="2035988"/>
          </a:xfrm>
        </p:grpSpPr>
        <p:sp>
          <p:nvSpPr>
            <p:cNvPr id="10" name="形状3"/>
            <p:cNvSpPr txBox="1"/>
            <p:nvPr/>
          </p:nvSpPr>
          <p:spPr>
            <a:xfrm>
              <a:off x="0" y="333577"/>
              <a:ext cx="5444225" cy="1568734"/>
            </a:xfrm>
            <a:prstGeom prst="wedgeRoundRectCallout">
              <a:avLst/>
            </a:prstGeom>
            <a:solidFill>
              <a:srgbClr val="FFFFFF"/>
            </a:solidFill>
            <a:ln w="19050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文本2"/>
            <p:cNvSpPr txBox="1"/>
            <p:nvPr/>
          </p:nvSpPr>
          <p:spPr>
            <a:xfrm>
              <a:off x="152581" y="0"/>
              <a:ext cx="5337736" cy="20359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</a:p>
            <a:p>
              <a:pPr marL="0" algn="l"/>
              <a:r>
                <a:rPr lang="zh-CN" altLang="en-US" sz="2600" b="1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像这样直直的，上下底面完全相同，而且上下粗细也一样的立体图形，叫</a:t>
              </a:r>
              <a:r>
                <a:rPr lang="zh-CN" altLang="en-US" sz="2600" b="1" i="0" dirty="0">
                  <a:solidFill>
                    <a:srgbClr val="FF0000"/>
                  </a:solidFill>
                  <a:latin typeface="Times New Roman" panose="02020603050405020304"/>
                  <a:ea typeface="Times New Roman" panose="02020603050405020304"/>
                </a:rPr>
                <a:t>直柱体</a:t>
              </a:r>
              <a:endParaRPr lang="zh-CN" altLang="en-US" sz="2600" b="1" i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pic>
        <p:nvPicPr>
          <p:cNvPr id="12" name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747" y="2961904"/>
            <a:ext cx="1931384" cy="1625641"/>
          </a:xfrm>
          <a:prstGeom prst="rect">
            <a:avLst/>
          </a:prstGeom>
        </p:spPr>
      </p:pic>
      <p:pic>
        <p:nvPicPr>
          <p:cNvPr id="13" name="立方体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04" y="1509798"/>
            <a:ext cx="936288" cy="741861"/>
          </a:xfrm>
          <a:prstGeom prst="rect">
            <a:avLst/>
          </a:prstGeom>
        </p:spPr>
      </p:pic>
      <p:pic>
        <p:nvPicPr>
          <p:cNvPr id="14" name="立方体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585" y="1543136"/>
            <a:ext cx="815427" cy="826484"/>
          </a:xfrm>
          <a:prstGeom prst="rect">
            <a:avLst/>
          </a:prstGeom>
        </p:spPr>
      </p:pic>
      <p:pic>
        <p:nvPicPr>
          <p:cNvPr id="15" name="圆柱体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293" y="1452924"/>
            <a:ext cx="726039" cy="917267"/>
          </a:xfrm>
          <a:prstGeom prst="rect">
            <a:avLst/>
          </a:prstGeom>
        </p:spPr>
      </p:pic>
      <p:pic>
        <p:nvPicPr>
          <p:cNvPr id="16" name="图片5"/>
          <p:cNvPicPr>
            <a:picLocks noChangeAspect="1"/>
          </p:cNvPicPr>
          <p:nvPr/>
        </p:nvPicPr>
        <p:blipFill>
          <a:blip r:embed="rId3"/>
          <a:srcRect t="36539" r="59478" b="41474"/>
          <a:stretch>
            <a:fillRect/>
          </a:stretch>
        </p:blipFill>
        <p:spPr>
          <a:xfrm>
            <a:off x="5911567" y="902503"/>
            <a:ext cx="1527842" cy="1823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6269" r="13274" b="16515"/>
          <a:stretch>
            <a:fillRect/>
          </a:stretch>
        </p:blipFill>
        <p:spPr>
          <a:xfrm rot="16200000">
            <a:off x="2000253" y="-2000250"/>
            <a:ext cx="5143499" cy="9144001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169863" y="184150"/>
            <a:ext cx="8804275" cy="4775200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A93C3"/>
            </a:solidFill>
            <a:prstDash val="dash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4" name="组合1"/>
          <p:cNvGrpSpPr/>
          <p:nvPr/>
        </p:nvGrpSpPr>
        <p:grpSpPr>
          <a:xfrm>
            <a:off x="292748" y="291783"/>
            <a:ext cx="2116137" cy="680301"/>
            <a:chOff x="0" y="0"/>
            <a:chExt cx="2116137" cy="680301"/>
          </a:xfrm>
        </p:grpSpPr>
        <p:sp>
          <p:nvSpPr>
            <p:cNvPr id="5" name="形状2"/>
            <p:cNvSpPr txBox="1"/>
            <p:nvPr/>
          </p:nvSpPr>
          <p:spPr>
            <a:xfrm>
              <a:off x="94602" y="78105"/>
              <a:ext cx="1925638" cy="523875"/>
            </a:xfrm>
            <a:prstGeom prst="roundRect">
              <a:avLst/>
            </a:prstGeom>
            <a:solidFill>
              <a:srgbClr val="CBE8FA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6" name="文本4"/>
            <p:cNvSpPr txBox="1"/>
            <p:nvPr/>
          </p:nvSpPr>
          <p:spPr>
            <a:xfrm>
              <a:off x="0" y="0"/>
              <a:ext cx="2116137" cy="680301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3200" b="1" i="0" dirty="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</a:rPr>
                <a:t>知识迁移</a:t>
              </a:r>
              <a:endParaRPr lang="zh-CN" altLang="en-US" sz="3200" b="1" i="0" dirty="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" name="数学画板1">
            <a:hlinkClick r:id="rId2" tooltip="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85" y="1077595"/>
            <a:ext cx="2493645" cy="3177540"/>
          </a:xfrm>
          <a:prstGeom prst="rect">
            <a:avLst/>
          </a:prstGeom>
        </p:spPr>
      </p:pic>
      <p:sp>
        <p:nvSpPr>
          <p:cNvPr id="8" name="文本1"/>
          <p:cNvSpPr txBox="1"/>
          <p:nvPr/>
        </p:nvSpPr>
        <p:spPr>
          <a:xfrm>
            <a:off x="3780309" y="1763876"/>
            <a:ext cx="2768600" cy="61058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9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直柱体表面积：</a:t>
            </a:r>
            <a:endParaRPr lang="zh-CN" altLang="en-US" sz="2900" b="0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2"/>
          <p:cNvSpPr txBox="1"/>
          <p:nvPr/>
        </p:nvSpPr>
        <p:spPr>
          <a:xfrm>
            <a:off x="3780166" y="2374181"/>
            <a:ext cx="2590800" cy="80662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l"/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2400" b="1" i="0" baseline="-250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侧</a:t>
            </a:r>
            <a:r>
              <a:rPr lang="zh-CN" altLang="en-US" sz="24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＝C</a:t>
            </a:r>
            <a:r>
              <a:rPr lang="zh-CN" altLang="en-US" sz="2400" b="1" i="0" baseline="-250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底</a:t>
            </a:r>
            <a:r>
              <a:rPr lang="zh-CN" altLang="en-US" sz="2400" b="1" i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</a:t>
            </a:r>
            <a:endParaRPr lang="zh-CN" altLang="en-US" sz="2400" b="1" i="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0" name="文本3"/>
          <p:cNvSpPr txBox="1"/>
          <p:nvPr/>
        </p:nvSpPr>
        <p:spPr>
          <a:xfrm>
            <a:off x="5680710" y="2374265"/>
            <a:ext cx="3195320" cy="806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l"/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3600" b="1" i="0" baseline="-25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表</a:t>
            </a:r>
            <a:r>
              <a:rPr lang="zh-CN" altLang="en-US" sz="24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＝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3600" b="1" i="0" baseline="-25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侧</a:t>
            </a:r>
            <a:r>
              <a:rPr lang="zh-CN" altLang="en-US" sz="24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＋</a:t>
            </a:r>
            <a:r>
              <a:rPr lang="zh-CN" altLang="en-US" sz="2400" b="1" i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3600" b="1" i="0" baseline="-25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底</a:t>
            </a:r>
            <a:endParaRPr lang="zh-CN" altLang="en-US" sz="3600" b="1" i="0" baseline="-250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5945" y="4255135"/>
            <a:ext cx="83000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说明：插入网络画板链接，网址如下https://www.netpad.net.cn/resource_web/course/#/1014268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6269" r="13274" b="16515"/>
          <a:stretch>
            <a:fillRect/>
          </a:stretch>
        </p:blipFill>
        <p:spPr>
          <a:xfrm rot="16200000">
            <a:off x="2000253" y="-2000250"/>
            <a:ext cx="5143499" cy="9144001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169863" y="184150"/>
            <a:ext cx="8804275" cy="4775200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A93C3"/>
            </a:solidFill>
            <a:prstDash val="dash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4" name="表格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20" y="540283"/>
            <a:ext cx="8364996" cy="4241679"/>
          </a:xfrm>
          <a:prstGeom prst="rect">
            <a:avLst/>
          </a:prstGeom>
        </p:spPr>
      </p:pic>
      <p:pic>
        <p:nvPicPr>
          <p:cNvPr id="5" name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05" y="1330265"/>
            <a:ext cx="1142962" cy="704850"/>
          </a:xfrm>
          <a:prstGeom prst="rect">
            <a:avLst/>
          </a:prstGeom>
        </p:spPr>
      </p:pic>
      <p:pic>
        <p:nvPicPr>
          <p:cNvPr id="6" name="图片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230" y="2249022"/>
            <a:ext cx="607047" cy="644290"/>
          </a:xfrm>
          <a:prstGeom prst="rect">
            <a:avLst/>
          </a:prstGeom>
        </p:spPr>
      </p:pic>
      <p:pic>
        <p:nvPicPr>
          <p:cNvPr id="7" name="图片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112" y="3064288"/>
            <a:ext cx="515941" cy="644604"/>
          </a:xfrm>
          <a:prstGeom prst="rect">
            <a:avLst/>
          </a:prstGeom>
        </p:spPr>
      </p:pic>
      <p:sp>
        <p:nvSpPr>
          <p:cNvPr id="8" name="文本1"/>
          <p:cNvSpPr txBox="1"/>
          <p:nvPr/>
        </p:nvSpPr>
        <p:spPr>
          <a:xfrm>
            <a:off x="3038713" y="1474118"/>
            <a:ext cx="3197225" cy="7143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ctr"/>
            <a:r>
              <a:rPr lang="zh-CN" altLang="en-US" sz="24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2400" b="1" i="0" dirty="0">
                <a:solidFill>
                  <a:srgbClr val="FF5B5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zh-CN" altLang="en-US" sz="2400" b="1" i="0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2(</a:t>
            </a:r>
            <a:r>
              <a:rPr lang="zh-CN" altLang="en-US" sz="24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ab</a:t>
            </a:r>
            <a:r>
              <a:rPr lang="zh-CN" altLang="en-US" sz="2400" b="1" i="0" dirty="0">
                <a:solidFill>
                  <a:srgbClr val="FF5B5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r>
              <a:rPr lang="zh-CN" altLang="en-US" sz="24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ah</a:t>
            </a:r>
            <a:r>
              <a:rPr lang="zh-CN" altLang="en-US" sz="2400" b="1" i="0" dirty="0">
                <a:solidFill>
                  <a:srgbClr val="FF5B5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r>
              <a:rPr lang="zh-CN" altLang="en-US" sz="24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bh</a:t>
            </a:r>
            <a:r>
              <a:rPr lang="zh-CN" altLang="en-US" sz="2400" b="1" i="0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endParaRPr lang="zh-CN" altLang="en-US" sz="2400" b="1" i="0" dirty="0">
              <a:solidFill>
                <a:srgbClr val="FF5B5B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9" name="文本2"/>
          <p:cNvSpPr txBox="1"/>
          <p:nvPr/>
        </p:nvSpPr>
        <p:spPr>
          <a:xfrm>
            <a:off x="3930653" y="2304098"/>
            <a:ext cx="1414462" cy="7143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ctr"/>
            <a:r>
              <a:rPr lang="zh-CN" altLang="en-US" sz="24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2400" b="1" i="0" dirty="0">
                <a:solidFill>
                  <a:srgbClr val="FF5B5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zh-CN" altLang="en-US" sz="2400" b="1" i="0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6</a:t>
            </a:r>
            <a:r>
              <a:rPr lang="zh-CN" altLang="en-US" sz="24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3600" b="1" i="0" baseline="30000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endParaRPr lang="zh-CN" altLang="en-US" sz="3600" b="1" i="0" baseline="30000" dirty="0">
              <a:solidFill>
                <a:srgbClr val="FF5B5B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0" name="文本3"/>
          <p:cNvSpPr txBox="1"/>
          <p:nvPr/>
        </p:nvSpPr>
        <p:spPr>
          <a:xfrm>
            <a:off x="3391243" y="3237548"/>
            <a:ext cx="2493962" cy="7127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ctr"/>
            <a:r>
              <a:rPr lang="zh-CN" altLang="en-US" sz="24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2400" b="1" i="0" dirty="0">
                <a:solidFill>
                  <a:srgbClr val="FF5B5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zh-CN" altLang="en-US" sz="2400" b="1" i="0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2π</a:t>
            </a:r>
            <a:r>
              <a:rPr lang="zh-CN" altLang="en-US" sz="24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rh</a:t>
            </a:r>
            <a:r>
              <a:rPr lang="zh-CN" altLang="en-US" sz="2400" b="1" i="0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+2π</a:t>
            </a:r>
            <a:r>
              <a:rPr lang="zh-CN" altLang="en-US" sz="24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r</a:t>
            </a:r>
            <a:r>
              <a:rPr lang="zh-CN" altLang="en-US" sz="3600" b="1" i="0" baseline="30000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endParaRPr lang="zh-CN" altLang="en-US" sz="3600" b="1" i="0" baseline="30000" dirty="0">
              <a:solidFill>
                <a:srgbClr val="FF5B5B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1" name="文本4"/>
          <p:cNvSpPr txBox="1"/>
          <p:nvPr/>
        </p:nvSpPr>
        <p:spPr>
          <a:xfrm>
            <a:off x="6545612" y="3174267"/>
            <a:ext cx="3303384" cy="7649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l"/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3200" b="1" i="0" baseline="-25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表</a:t>
            </a:r>
            <a:r>
              <a:rPr lang="zh-CN" altLang="en-US" sz="24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＝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3200" b="1" i="0" baseline="-25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侧</a:t>
            </a:r>
            <a:r>
              <a:rPr lang="zh-CN" altLang="en-US" sz="24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＋</a:t>
            </a:r>
            <a:r>
              <a:rPr lang="zh-CN" altLang="en-US" sz="2400" b="1" i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3200" b="1" i="0" baseline="-25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底</a:t>
            </a:r>
            <a:endParaRPr lang="zh-CN" altLang="en-US" sz="3200" b="1" i="0" baseline="-250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5"/>
          <p:cNvSpPr txBox="1"/>
          <p:nvPr/>
        </p:nvSpPr>
        <p:spPr>
          <a:xfrm>
            <a:off x="6767732" y="2258501"/>
            <a:ext cx="2590800" cy="80662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l"/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2400" b="1" i="0" baseline="-250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侧</a:t>
            </a:r>
            <a:r>
              <a:rPr lang="zh-CN" altLang="en-US" sz="24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＝C</a:t>
            </a:r>
            <a:r>
              <a:rPr lang="zh-CN" altLang="en-US" sz="2400" b="1" i="0" baseline="-250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底</a:t>
            </a:r>
            <a:r>
              <a:rPr lang="zh-CN" altLang="en-US" sz="2400" b="1" i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</a:t>
            </a:r>
            <a:endParaRPr lang="zh-CN" altLang="en-US" sz="2400" b="1" i="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3" name="文本6"/>
          <p:cNvSpPr txBox="1"/>
          <p:nvPr/>
        </p:nvSpPr>
        <p:spPr>
          <a:xfrm>
            <a:off x="1209837" y="4212955"/>
            <a:ext cx="857250" cy="69751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5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...</a:t>
            </a:r>
            <a:endParaRPr lang="zh-CN" altLang="en-US" sz="3500" b="0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7"/>
          <p:cNvSpPr txBox="1"/>
          <p:nvPr/>
        </p:nvSpPr>
        <p:spPr>
          <a:xfrm>
            <a:off x="4144042" y="4169702"/>
            <a:ext cx="857250" cy="69751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5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...</a:t>
            </a:r>
            <a:endParaRPr lang="zh-CN" altLang="en-US" sz="3500" b="0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6269" r="13274" b="16515"/>
          <a:stretch>
            <a:fillRect/>
          </a:stretch>
        </p:blipFill>
        <p:spPr>
          <a:xfrm rot="16200000">
            <a:off x="2000253" y="-2000250"/>
            <a:ext cx="5143499" cy="9144001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0" y="368300"/>
            <a:ext cx="9144000" cy="4406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4" name="形状2"/>
          <p:cNvSpPr txBox="1"/>
          <p:nvPr/>
        </p:nvSpPr>
        <p:spPr>
          <a:xfrm>
            <a:off x="0" y="368300"/>
            <a:ext cx="9144000" cy="68263"/>
          </a:xfrm>
          <a:prstGeom prst="rect">
            <a:avLst/>
          </a:prstGeom>
          <a:solidFill>
            <a:srgbClr val="3A93C3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5" name="形状3"/>
          <p:cNvSpPr txBox="1"/>
          <p:nvPr/>
        </p:nvSpPr>
        <p:spPr>
          <a:xfrm>
            <a:off x="0" y="4741863"/>
            <a:ext cx="9144000" cy="68262"/>
          </a:xfrm>
          <a:prstGeom prst="rect">
            <a:avLst/>
          </a:prstGeom>
          <a:solidFill>
            <a:srgbClr val="3A93C3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6" name="组合1"/>
          <p:cNvGrpSpPr/>
          <p:nvPr/>
        </p:nvGrpSpPr>
        <p:grpSpPr>
          <a:xfrm>
            <a:off x="808038" y="598488"/>
            <a:ext cx="7645400" cy="3554412"/>
            <a:chOff x="0" y="0"/>
            <a:chExt cx="7645400" cy="3554412"/>
          </a:xfrm>
        </p:grpSpPr>
        <p:pic>
          <p:nvPicPr>
            <p:cNvPr id="7" name="图片2"/>
            <p:cNvPicPr>
              <a:picLocks noChangeAspect="1"/>
            </p:cNvPicPr>
            <p:nvPr/>
          </p:nvPicPr>
          <p:blipFill>
            <a:blip r:embed="rId2"/>
            <a:srcRect l="10679" t="23867" r="10679" b="22572"/>
            <a:stretch>
              <a:fillRect/>
            </a:stretch>
          </p:blipFill>
          <p:spPr>
            <a:xfrm>
              <a:off x="0" y="0"/>
              <a:ext cx="7645400" cy="3554412"/>
            </a:xfrm>
            <a:prstGeom prst="rect">
              <a:avLst/>
            </a:prstGeom>
          </p:spPr>
        </p:pic>
        <p:sp>
          <p:nvSpPr>
            <p:cNvPr id="8" name="文本1"/>
            <p:cNvSpPr txBox="1"/>
            <p:nvPr/>
          </p:nvSpPr>
          <p:spPr>
            <a:xfrm>
              <a:off x="1169375" y="824618"/>
              <a:ext cx="5419182" cy="176036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3200" b="1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    同学们，今天的数学课你们有哪些收获呢？</a:t>
              </a:r>
              <a:endParaRPr lang="zh-CN" altLang="en-US" sz="32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9" name="组合2"/>
          <p:cNvGrpSpPr/>
          <p:nvPr/>
        </p:nvGrpSpPr>
        <p:grpSpPr>
          <a:xfrm>
            <a:off x="396240" y="493395"/>
            <a:ext cx="2116137" cy="774700"/>
            <a:chOff x="0" y="0"/>
            <a:chExt cx="2116137" cy="774700"/>
          </a:xfrm>
        </p:grpSpPr>
        <p:sp>
          <p:nvSpPr>
            <p:cNvPr id="10" name="形状4"/>
            <p:cNvSpPr txBox="1"/>
            <p:nvPr/>
          </p:nvSpPr>
          <p:spPr>
            <a:xfrm>
              <a:off x="3810" y="78105"/>
              <a:ext cx="1925638" cy="523875"/>
            </a:xfrm>
            <a:prstGeom prst="roundRect">
              <a:avLst/>
            </a:prstGeom>
            <a:solidFill>
              <a:srgbClr val="CBE8FA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文本2"/>
            <p:cNvSpPr txBox="1"/>
            <p:nvPr/>
          </p:nvSpPr>
          <p:spPr>
            <a:xfrm>
              <a:off x="0" y="0"/>
              <a:ext cx="2116137" cy="774700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3200" b="1" i="0" dirty="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</a:rPr>
                <a:t>课堂小结</a:t>
              </a:r>
              <a:endParaRPr lang="zh-CN" altLang="en-US" sz="3200" b="1" i="0" dirty="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6269" r="13274" b="16515"/>
          <a:stretch>
            <a:fillRect/>
          </a:stretch>
        </p:blipFill>
        <p:spPr>
          <a:xfrm rot="16200000">
            <a:off x="2000253" y="-2000250"/>
            <a:ext cx="5143499" cy="9144001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0" y="368300"/>
            <a:ext cx="9144000" cy="4406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4" name="形状2"/>
          <p:cNvSpPr txBox="1"/>
          <p:nvPr/>
        </p:nvSpPr>
        <p:spPr>
          <a:xfrm>
            <a:off x="0" y="368300"/>
            <a:ext cx="9144000" cy="68263"/>
          </a:xfrm>
          <a:prstGeom prst="rect">
            <a:avLst/>
          </a:prstGeom>
          <a:solidFill>
            <a:srgbClr val="3A93C3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5" name="形状3"/>
          <p:cNvSpPr txBox="1"/>
          <p:nvPr/>
        </p:nvSpPr>
        <p:spPr>
          <a:xfrm>
            <a:off x="0" y="4741863"/>
            <a:ext cx="9144000" cy="68262"/>
          </a:xfrm>
          <a:prstGeom prst="rect">
            <a:avLst/>
          </a:prstGeom>
          <a:solidFill>
            <a:srgbClr val="3A93C3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6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1" y="999691"/>
            <a:ext cx="799766" cy="957512"/>
          </a:xfrm>
          <a:prstGeom prst="rect">
            <a:avLst/>
          </a:prstGeom>
        </p:spPr>
      </p:pic>
      <p:grpSp>
        <p:nvGrpSpPr>
          <p:cNvPr id="7" name="组合1"/>
          <p:cNvGrpSpPr/>
          <p:nvPr/>
        </p:nvGrpSpPr>
        <p:grpSpPr>
          <a:xfrm>
            <a:off x="1520132" y="783521"/>
            <a:ext cx="5776220" cy="704545"/>
            <a:chOff x="0" y="0"/>
            <a:chExt cx="5776220" cy="704545"/>
          </a:xfrm>
        </p:grpSpPr>
        <p:sp>
          <p:nvSpPr>
            <p:cNvPr id="8" name="形状4"/>
            <p:cNvSpPr txBox="1"/>
            <p:nvPr/>
          </p:nvSpPr>
          <p:spPr>
            <a:xfrm>
              <a:off x="0" y="116844"/>
              <a:ext cx="5776220" cy="569916"/>
            </a:xfrm>
            <a:prstGeom prst="wedgeRoundRectCallout">
              <a:avLst/>
            </a:prstGeom>
            <a:solidFill>
              <a:srgbClr val="FFFFFF"/>
            </a:solidFill>
            <a:ln w="19050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9" name="文本1"/>
            <p:cNvSpPr txBox="1"/>
            <p:nvPr/>
          </p:nvSpPr>
          <p:spPr>
            <a:xfrm>
              <a:off x="21397" y="0"/>
              <a:ext cx="5726635" cy="704545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800" b="1" i="0" dirty="0">
                  <a:solidFill>
                    <a:srgbClr val="1C1C1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立体图形的表面积指的是什么呢？</a:t>
              </a:r>
              <a:endParaRPr lang="zh-CN" altLang="en-US" sz="2800" b="1" i="0" dirty="0"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0" name="立方体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51" y="2427351"/>
            <a:ext cx="1891684" cy="1770260"/>
          </a:xfrm>
          <a:prstGeom prst="rect">
            <a:avLst/>
          </a:prstGeom>
        </p:spPr>
      </p:pic>
      <p:pic>
        <p:nvPicPr>
          <p:cNvPr id="11" name="立方体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757" y="2629719"/>
            <a:ext cx="1583189" cy="1604905"/>
          </a:xfrm>
          <a:prstGeom prst="rect">
            <a:avLst/>
          </a:prstGeom>
        </p:spPr>
      </p:pic>
      <p:pic>
        <p:nvPicPr>
          <p:cNvPr id="12" name="圆柱体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763" y="2427122"/>
            <a:ext cx="1546873" cy="1960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6269" r="13274" b="16515"/>
          <a:stretch>
            <a:fillRect/>
          </a:stretch>
        </p:blipFill>
        <p:spPr>
          <a:xfrm rot="16200000">
            <a:off x="2000253" y="-2000250"/>
            <a:ext cx="5143499" cy="9144001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169863" y="184150"/>
            <a:ext cx="8804275" cy="4775200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A93C3"/>
            </a:solidFill>
            <a:prstDash val="dash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4" name="立方体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00" y="579158"/>
            <a:ext cx="720114" cy="674656"/>
          </a:xfrm>
          <a:prstGeom prst="rect">
            <a:avLst/>
          </a:prstGeom>
        </p:spPr>
      </p:pic>
      <p:pic>
        <p:nvPicPr>
          <p:cNvPr id="5" name="立方体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85" y="1954054"/>
            <a:ext cx="745284" cy="755367"/>
          </a:xfrm>
          <a:prstGeom prst="rect">
            <a:avLst/>
          </a:prstGeom>
        </p:spPr>
      </p:pic>
      <p:pic>
        <p:nvPicPr>
          <p:cNvPr id="6" name="圆柱体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44" y="3377419"/>
            <a:ext cx="744674" cy="940942"/>
          </a:xfrm>
          <a:prstGeom prst="rect">
            <a:avLst/>
          </a:prstGeom>
        </p:spPr>
      </p:pic>
      <p:sp>
        <p:nvSpPr>
          <p:cNvPr id="7" name="文本1"/>
          <p:cNvSpPr txBox="1"/>
          <p:nvPr/>
        </p:nvSpPr>
        <p:spPr>
          <a:xfrm>
            <a:off x="5798744" y="672560"/>
            <a:ext cx="3197225" cy="7143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ctr"/>
            <a:r>
              <a:rPr lang="zh-CN" altLang="en-US" sz="28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2800" b="1" i="0" dirty="0">
                <a:solidFill>
                  <a:srgbClr val="FF5B5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zh-CN" altLang="en-US" sz="2800" b="1" i="0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2(</a:t>
            </a:r>
            <a:r>
              <a:rPr lang="zh-CN" altLang="en-US" sz="28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ab</a:t>
            </a:r>
            <a:r>
              <a:rPr lang="zh-CN" altLang="en-US" sz="2800" b="1" i="0" dirty="0">
                <a:solidFill>
                  <a:srgbClr val="FF5B5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r>
              <a:rPr lang="zh-CN" altLang="en-US" sz="28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ah</a:t>
            </a:r>
            <a:r>
              <a:rPr lang="zh-CN" altLang="en-US" sz="2800" b="1" i="0" dirty="0">
                <a:solidFill>
                  <a:srgbClr val="FF5B5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＋</a:t>
            </a:r>
            <a:r>
              <a:rPr lang="zh-CN" altLang="en-US" sz="28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bh</a:t>
            </a:r>
            <a:r>
              <a:rPr lang="zh-CN" altLang="en-US" sz="2800" b="1" i="0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endParaRPr lang="zh-CN" altLang="en-US" sz="2800" b="1" i="0" dirty="0">
              <a:solidFill>
                <a:srgbClr val="FF5B5B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8" name="文本2"/>
          <p:cNvSpPr txBox="1"/>
          <p:nvPr/>
        </p:nvSpPr>
        <p:spPr>
          <a:xfrm>
            <a:off x="6690560" y="1852698"/>
            <a:ext cx="1414462" cy="7143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ctr"/>
            <a:r>
              <a:rPr lang="zh-CN" altLang="en-US" sz="28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2800" b="1" i="0" dirty="0">
                <a:solidFill>
                  <a:srgbClr val="FF5B5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zh-CN" altLang="en-US" sz="2800" b="1" i="0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6</a:t>
            </a:r>
            <a:r>
              <a:rPr lang="zh-CN" altLang="en-US" sz="28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3725" b="1" i="0" baseline="30000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endParaRPr lang="zh-CN" altLang="en-US" sz="3725" b="1" i="0" baseline="30000" dirty="0">
              <a:solidFill>
                <a:srgbClr val="FF5B5B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9" name="文本3"/>
          <p:cNvSpPr txBox="1"/>
          <p:nvPr/>
        </p:nvSpPr>
        <p:spPr>
          <a:xfrm>
            <a:off x="6363710" y="3492147"/>
            <a:ext cx="2493962" cy="71278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ctr"/>
            <a:r>
              <a:rPr lang="zh-CN" altLang="en-US" sz="28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2800" b="1" i="0" dirty="0">
                <a:solidFill>
                  <a:srgbClr val="FF5B5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＝</a:t>
            </a:r>
            <a:r>
              <a:rPr lang="zh-CN" altLang="en-US" sz="2800" b="1" i="0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2π</a:t>
            </a:r>
            <a:r>
              <a:rPr lang="zh-CN" altLang="en-US" sz="28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rh</a:t>
            </a:r>
            <a:r>
              <a:rPr lang="zh-CN" altLang="en-US" sz="2800" b="1" i="0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+2π</a:t>
            </a:r>
            <a:r>
              <a:rPr lang="zh-CN" altLang="en-US" sz="2800" b="1" i="1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r</a:t>
            </a:r>
            <a:r>
              <a:rPr lang="zh-CN" altLang="en-US" sz="3725" b="1" i="0" baseline="30000" dirty="0">
                <a:solidFill>
                  <a:srgbClr val="FF5B5B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endParaRPr lang="zh-CN" altLang="en-US" sz="3725" b="1" i="0" baseline="30000" dirty="0">
              <a:solidFill>
                <a:srgbClr val="FF5B5B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0" name="文本4"/>
          <p:cNvSpPr txBox="1"/>
          <p:nvPr/>
        </p:nvSpPr>
        <p:spPr>
          <a:xfrm>
            <a:off x="726644" y="1138879"/>
            <a:ext cx="311150" cy="46574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19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endParaRPr lang="zh-CN" altLang="en-US" sz="1900" b="0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5"/>
          <p:cNvSpPr txBox="1"/>
          <p:nvPr/>
        </p:nvSpPr>
        <p:spPr>
          <a:xfrm>
            <a:off x="1180094" y="1091227"/>
            <a:ext cx="311150" cy="46574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19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endParaRPr lang="zh-CN" altLang="en-US" sz="1900" b="0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6"/>
          <p:cNvSpPr txBox="1"/>
          <p:nvPr/>
        </p:nvSpPr>
        <p:spPr>
          <a:xfrm>
            <a:off x="948757" y="743607"/>
            <a:ext cx="311150" cy="46574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19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endParaRPr lang="zh-CN" altLang="en-US" sz="1900" b="0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7"/>
          <p:cNvSpPr txBox="1"/>
          <p:nvPr/>
        </p:nvSpPr>
        <p:spPr>
          <a:xfrm>
            <a:off x="599218" y="2567502"/>
            <a:ext cx="311150" cy="46574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19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endParaRPr lang="zh-CN" altLang="en-US" sz="1900" b="0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8"/>
          <p:cNvSpPr txBox="1"/>
          <p:nvPr/>
        </p:nvSpPr>
        <p:spPr>
          <a:xfrm>
            <a:off x="1278343" y="3595218"/>
            <a:ext cx="311150" cy="46574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19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endParaRPr lang="zh-CN" altLang="en-US" sz="1900" b="0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9"/>
          <p:cNvSpPr txBox="1"/>
          <p:nvPr/>
        </p:nvSpPr>
        <p:spPr>
          <a:xfrm>
            <a:off x="974134" y="3149190"/>
            <a:ext cx="311150" cy="46574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19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zh-CN" altLang="en-US" sz="1900" b="0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形状2"/>
          <p:cNvSpPr txBox="1"/>
          <p:nvPr/>
        </p:nvSpPr>
        <p:spPr>
          <a:xfrm>
            <a:off x="987555" y="3508016"/>
            <a:ext cx="356681" cy="19050"/>
          </a:xfrm>
          <a:prstGeom prst="line">
            <a:avLst/>
          </a:prstGeom>
          <a:solidFill>
            <a:srgbClr val="5C81CC"/>
          </a:solidFill>
          <a:ln w="19050">
            <a:solidFill>
              <a:srgbClr val="00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17" name="公式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252" y="805510"/>
            <a:ext cx="3998452" cy="447751"/>
          </a:xfrm>
          <a:prstGeom prst="rect">
            <a:avLst/>
          </a:prstGeom>
        </p:spPr>
      </p:pic>
      <p:pic>
        <p:nvPicPr>
          <p:cNvPr id="18" name="公式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004" y="2154622"/>
            <a:ext cx="2203152" cy="483489"/>
          </a:xfrm>
          <a:prstGeom prst="rect">
            <a:avLst/>
          </a:prstGeom>
        </p:spPr>
      </p:pic>
      <p:pic>
        <p:nvPicPr>
          <p:cNvPr id="19" name="公式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2350" y="3614166"/>
            <a:ext cx="4781134" cy="468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18" grpId="0" animBg="1"/>
      <p:bldP spid="8" grpId="0" animBg="1"/>
      <p:bldP spid="19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6269" r="13274" b="16515"/>
          <a:stretch>
            <a:fillRect/>
          </a:stretch>
        </p:blipFill>
        <p:spPr>
          <a:xfrm rot="16200000">
            <a:off x="2000253" y="-2000250"/>
            <a:ext cx="5143499" cy="9144001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0" y="368300"/>
            <a:ext cx="9144000" cy="4406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4" name="形状2"/>
          <p:cNvSpPr txBox="1"/>
          <p:nvPr/>
        </p:nvSpPr>
        <p:spPr>
          <a:xfrm>
            <a:off x="0" y="368300"/>
            <a:ext cx="9144000" cy="68263"/>
          </a:xfrm>
          <a:prstGeom prst="rect">
            <a:avLst/>
          </a:prstGeom>
          <a:solidFill>
            <a:srgbClr val="3A93C3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5" name="形状3"/>
          <p:cNvSpPr txBox="1"/>
          <p:nvPr/>
        </p:nvSpPr>
        <p:spPr>
          <a:xfrm>
            <a:off x="0" y="4741863"/>
            <a:ext cx="9144000" cy="68262"/>
          </a:xfrm>
          <a:prstGeom prst="rect">
            <a:avLst/>
          </a:prstGeom>
          <a:solidFill>
            <a:srgbClr val="3A93C3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6" name="组合1"/>
          <p:cNvGrpSpPr/>
          <p:nvPr/>
        </p:nvGrpSpPr>
        <p:grpSpPr>
          <a:xfrm>
            <a:off x="65494" y="435874"/>
            <a:ext cx="2116137" cy="774700"/>
            <a:chOff x="0" y="0"/>
            <a:chExt cx="2116137" cy="774700"/>
          </a:xfrm>
        </p:grpSpPr>
        <p:sp>
          <p:nvSpPr>
            <p:cNvPr id="7" name="形状4"/>
            <p:cNvSpPr txBox="1"/>
            <p:nvPr/>
          </p:nvSpPr>
          <p:spPr>
            <a:xfrm>
              <a:off x="101089" y="91078"/>
              <a:ext cx="1925638" cy="523875"/>
            </a:xfrm>
            <a:prstGeom prst="roundRect">
              <a:avLst/>
            </a:prstGeom>
            <a:solidFill>
              <a:srgbClr val="CBE8FA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8" name="文本1"/>
            <p:cNvSpPr txBox="1"/>
            <p:nvPr/>
          </p:nvSpPr>
          <p:spPr>
            <a:xfrm>
              <a:off x="0" y="0"/>
              <a:ext cx="2116137" cy="774700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3200" b="1" i="0" dirty="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</a:rPr>
                <a:t>动手操作</a:t>
              </a:r>
              <a:endParaRPr lang="zh-CN" altLang="en-US" sz="3200" b="1" i="0" dirty="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9" name="图片2"/>
          <p:cNvPicPr>
            <a:picLocks noChangeAspect="1"/>
          </p:cNvPicPr>
          <p:nvPr/>
        </p:nvPicPr>
        <p:blipFill>
          <a:blip r:embed="rId2"/>
          <a:srcRect l="13800" t="3200" r="21250" b="3700"/>
          <a:stretch>
            <a:fillRect/>
          </a:stretch>
        </p:blipFill>
        <p:spPr>
          <a:xfrm>
            <a:off x="6364176" y="1290799"/>
            <a:ext cx="2461631" cy="3528641"/>
          </a:xfrm>
          <a:prstGeom prst="rect">
            <a:avLst/>
          </a:prstGeom>
        </p:spPr>
      </p:pic>
      <p:grpSp>
        <p:nvGrpSpPr>
          <p:cNvPr id="10" name="组合2"/>
          <p:cNvGrpSpPr/>
          <p:nvPr/>
        </p:nvGrpSpPr>
        <p:grpSpPr>
          <a:xfrm>
            <a:off x="1280770" y="646690"/>
            <a:ext cx="5456930" cy="4212898"/>
            <a:chOff x="0" y="0"/>
            <a:chExt cx="5456930" cy="4212898"/>
          </a:xfrm>
        </p:grpSpPr>
        <p:pic>
          <p:nvPicPr>
            <p:cNvPr id="11" name="图片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456930" cy="4212898"/>
            </a:xfrm>
            <a:prstGeom prst="rect">
              <a:avLst/>
            </a:prstGeom>
          </p:spPr>
        </p:pic>
        <p:sp>
          <p:nvSpPr>
            <p:cNvPr id="12" name="文本2"/>
            <p:cNvSpPr txBox="1"/>
            <p:nvPr/>
          </p:nvSpPr>
          <p:spPr>
            <a:xfrm>
              <a:off x="672465" y="1036955"/>
              <a:ext cx="3968115" cy="2648585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900" b="1" i="0" dirty="0">
                  <a:solidFill>
                    <a:srgbClr val="CC7014"/>
                  </a:solidFill>
                  <a:latin typeface="楷体" panose="02010609060101010101" charset="-122"/>
                  <a:ea typeface="楷体" panose="02010609060101010101" charset="-122"/>
                </a:rPr>
                <a:t>   请拿出立体图形，将它的“表面积”画在纸上。</a:t>
              </a:r>
              <a:endParaRPr lang="zh-CN" altLang="en-US" sz="2900" b="1" i="0" dirty="0">
                <a:solidFill>
                  <a:srgbClr val="CC7014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6269" r="13274" b="16515"/>
          <a:stretch>
            <a:fillRect/>
          </a:stretch>
        </p:blipFill>
        <p:spPr>
          <a:xfrm rot="16200000">
            <a:off x="2000253" y="-2000250"/>
            <a:ext cx="5143499" cy="9144001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169863" y="184150"/>
            <a:ext cx="8804275" cy="4775200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A93C3"/>
            </a:solidFill>
            <a:prstDash val="dash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4" name="文本1"/>
          <p:cNvSpPr txBox="1"/>
          <p:nvPr/>
        </p:nvSpPr>
        <p:spPr>
          <a:xfrm>
            <a:off x="1446740" y="3860635"/>
            <a:ext cx="2590800" cy="80662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l"/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2800" b="1" i="0" baseline="-250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侧</a:t>
            </a:r>
            <a:r>
              <a:rPr lang="zh-CN" altLang="en-US" sz="28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＝C</a:t>
            </a:r>
            <a:r>
              <a:rPr lang="zh-CN" altLang="en-US" sz="2800" b="1" i="0" baseline="-2500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底</a:t>
            </a:r>
            <a:r>
              <a:rPr lang="zh-CN" altLang="en-US" sz="2800" b="1" i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h</a:t>
            </a:r>
            <a:endParaRPr lang="zh-CN" altLang="en-US" sz="2800" b="1" i="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文本2"/>
          <p:cNvSpPr txBox="1"/>
          <p:nvPr/>
        </p:nvSpPr>
        <p:spPr>
          <a:xfrm>
            <a:off x="4419600" y="3863975"/>
            <a:ext cx="3471545" cy="806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l"/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3725" b="1" i="0" baseline="-25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表</a:t>
            </a:r>
            <a:r>
              <a:rPr lang="zh-CN" altLang="en-US" sz="28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＝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3725" b="1" i="0" baseline="-25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侧</a:t>
            </a:r>
            <a:r>
              <a:rPr lang="zh-CN" altLang="en-US" sz="28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＋</a:t>
            </a:r>
            <a:r>
              <a:rPr lang="zh-CN" altLang="en-US" sz="2800" b="1" i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S</a:t>
            </a:r>
            <a:r>
              <a:rPr lang="zh-CN" altLang="en-US" sz="3725" b="1" i="0" baseline="-25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底</a:t>
            </a:r>
            <a:endParaRPr lang="zh-CN" altLang="en-US" sz="3725" b="1" i="0" baseline="-250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立方体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05" y="741236"/>
            <a:ext cx="833757" cy="661064"/>
          </a:xfrm>
          <a:prstGeom prst="rect">
            <a:avLst/>
          </a:prstGeom>
        </p:spPr>
      </p:pic>
      <p:pic>
        <p:nvPicPr>
          <p:cNvPr id="7" name="立方体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899" y="610295"/>
            <a:ext cx="745655" cy="755743"/>
          </a:xfrm>
          <a:prstGeom prst="rect">
            <a:avLst/>
          </a:prstGeom>
        </p:spPr>
      </p:pic>
      <p:pic>
        <p:nvPicPr>
          <p:cNvPr id="8" name="圆柱体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956" y="516960"/>
            <a:ext cx="745360" cy="941814"/>
          </a:xfrm>
          <a:prstGeom prst="rect">
            <a:avLst/>
          </a:prstGeom>
        </p:spPr>
      </p:pic>
      <p:sp>
        <p:nvSpPr>
          <p:cNvPr id="9" name="形状2"/>
          <p:cNvSpPr txBox="1"/>
          <p:nvPr/>
        </p:nvSpPr>
        <p:spPr>
          <a:xfrm>
            <a:off x="1005191" y="1292360"/>
            <a:ext cx="622570" cy="103762"/>
          </a:xfrm>
          <a:prstGeom prst="line">
            <a:avLst/>
          </a:prstGeom>
          <a:solidFill>
            <a:srgbClr val="5C81CC"/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0" name="形状3"/>
          <p:cNvSpPr txBox="1"/>
          <p:nvPr/>
        </p:nvSpPr>
        <p:spPr>
          <a:xfrm>
            <a:off x="1204789" y="1160745"/>
            <a:ext cx="622570" cy="103762"/>
          </a:xfrm>
          <a:prstGeom prst="line">
            <a:avLst/>
          </a:prstGeom>
          <a:solidFill>
            <a:srgbClr val="5C81CC"/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1" name="形状4"/>
          <p:cNvSpPr txBox="1"/>
          <p:nvPr/>
        </p:nvSpPr>
        <p:spPr>
          <a:xfrm rot="6600000">
            <a:off x="1005191" y="1156173"/>
            <a:ext cx="201038" cy="149157"/>
          </a:xfrm>
          <a:prstGeom prst="line">
            <a:avLst/>
          </a:prstGeom>
          <a:solidFill>
            <a:srgbClr val="5C81CC"/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2" name="形状5"/>
          <p:cNvSpPr txBox="1"/>
          <p:nvPr/>
        </p:nvSpPr>
        <p:spPr>
          <a:xfrm rot="6420000">
            <a:off x="1621277" y="1269616"/>
            <a:ext cx="199402" cy="132991"/>
          </a:xfrm>
          <a:prstGeom prst="line">
            <a:avLst/>
          </a:prstGeom>
          <a:solidFill>
            <a:srgbClr val="5C81CC"/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3" name="形状6"/>
          <p:cNvSpPr txBox="1"/>
          <p:nvPr/>
        </p:nvSpPr>
        <p:spPr>
          <a:xfrm>
            <a:off x="531400" y="3042233"/>
            <a:ext cx="2257675" cy="1191"/>
          </a:xfrm>
          <a:prstGeom prst="line">
            <a:avLst/>
          </a:prstGeom>
          <a:solidFill>
            <a:srgbClr val="5C81CC"/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4" name="形状7"/>
          <p:cNvSpPr txBox="1"/>
          <p:nvPr/>
        </p:nvSpPr>
        <p:spPr>
          <a:xfrm rot="6960000">
            <a:off x="4111136" y="1122030"/>
            <a:ext cx="261322" cy="150875"/>
          </a:xfrm>
          <a:prstGeom prst="line">
            <a:avLst/>
          </a:prstGeom>
          <a:solidFill>
            <a:srgbClr val="5C81CC"/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5" name="形状8"/>
          <p:cNvSpPr txBox="1"/>
          <p:nvPr/>
        </p:nvSpPr>
        <p:spPr>
          <a:xfrm>
            <a:off x="4375240" y="1123283"/>
            <a:ext cx="434502" cy="84306"/>
          </a:xfrm>
          <a:prstGeom prst="line">
            <a:avLst/>
          </a:prstGeom>
          <a:solidFill>
            <a:srgbClr val="5C81CC"/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6" name="形状9"/>
          <p:cNvSpPr txBox="1"/>
          <p:nvPr/>
        </p:nvSpPr>
        <p:spPr>
          <a:xfrm rot="6960000">
            <a:off x="4575959" y="1202788"/>
            <a:ext cx="261322" cy="150875"/>
          </a:xfrm>
          <a:prstGeom prst="line">
            <a:avLst/>
          </a:prstGeom>
          <a:solidFill>
            <a:srgbClr val="5C81CC"/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7" name="形状10"/>
          <p:cNvSpPr txBox="1"/>
          <p:nvPr/>
        </p:nvSpPr>
        <p:spPr>
          <a:xfrm>
            <a:off x="4111136" y="1272905"/>
            <a:ext cx="453957" cy="77821"/>
          </a:xfrm>
          <a:prstGeom prst="line">
            <a:avLst/>
          </a:prstGeom>
          <a:solidFill>
            <a:srgbClr val="5C81CC"/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8" name="形状11"/>
          <p:cNvSpPr txBox="1"/>
          <p:nvPr/>
        </p:nvSpPr>
        <p:spPr>
          <a:xfrm>
            <a:off x="3593716" y="3083992"/>
            <a:ext cx="2145740" cy="1191"/>
          </a:xfrm>
          <a:prstGeom prst="line">
            <a:avLst/>
          </a:prstGeom>
          <a:solidFill>
            <a:srgbClr val="5C81CC"/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9" name="形状12"/>
          <p:cNvSpPr txBox="1"/>
          <p:nvPr/>
        </p:nvSpPr>
        <p:spPr>
          <a:xfrm>
            <a:off x="7329738" y="1227258"/>
            <a:ext cx="719847" cy="233464"/>
          </a:xfrm>
          <a:custGeom>
            <a:avLst/>
            <a:gdLst>
              <a:gd name="connsiteX0" fmla="*/ 359923 w 719847"/>
              <a:gd name="connsiteY0" fmla="*/ 0 h 233464"/>
              <a:gd name="connsiteX1" fmla="*/ 558704 w 719847"/>
              <a:gd name="connsiteY1" fmla="*/ 0 h 233464"/>
              <a:gd name="connsiteX2" fmla="*/ 719847 w 719847"/>
              <a:gd name="connsiteY2" fmla="*/ 181201 h 233464"/>
              <a:gd name="connsiteX3" fmla="*/ 161143 w 719847"/>
              <a:gd name="connsiteY3" fmla="*/ 233464 h 233464"/>
              <a:gd name="connsiteX4" fmla="*/ 0 w 719847"/>
              <a:gd name="connsiteY4" fmla="*/ 52263 h 23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847" h="233464">
                <a:moveTo>
                  <a:pt x="359923" y="0"/>
                </a:moveTo>
                <a:cubicBezTo>
                  <a:pt x="558704" y="0"/>
                  <a:pt x="719847" y="52263"/>
                  <a:pt x="719847" y="116732"/>
                </a:cubicBezTo>
                <a:cubicBezTo>
                  <a:pt x="719847" y="181201"/>
                  <a:pt x="558704" y="233464"/>
                  <a:pt x="359923" y="233464"/>
                </a:cubicBezTo>
                <a:cubicBezTo>
                  <a:pt x="161143" y="233464"/>
                  <a:pt x="0" y="181201"/>
                  <a:pt x="0" y="116732"/>
                </a:cubicBezTo>
                <a:cubicBezTo>
                  <a:pt x="0" y="52263"/>
                  <a:pt x="161143" y="0"/>
                  <a:pt x="359923" y="0"/>
                </a:cubicBezTo>
                <a:close/>
              </a:path>
            </a:pathLst>
          </a:custGeom>
          <a:solidFill>
            <a:srgbClr val="FFFFFF">
              <a:alpha val="0"/>
            </a:srgbClr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0" name="形状13"/>
          <p:cNvSpPr txBox="1"/>
          <p:nvPr/>
        </p:nvSpPr>
        <p:spPr>
          <a:xfrm>
            <a:off x="6571008" y="3117223"/>
            <a:ext cx="2184081" cy="1191"/>
          </a:xfrm>
          <a:prstGeom prst="line">
            <a:avLst/>
          </a:prstGeom>
          <a:solidFill>
            <a:srgbClr val="5C81CC"/>
          </a:solidFill>
          <a:ln w="28575">
            <a:solidFill>
              <a:srgbClr val="FF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1" name="形状14"/>
          <p:cNvSpPr txBox="1"/>
          <p:nvPr/>
        </p:nvSpPr>
        <p:spPr>
          <a:xfrm>
            <a:off x="1627762" y="961620"/>
            <a:ext cx="19050" cy="428066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FFEE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2" name="形状15"/>
          <p:cNvSpPr txBox="1"/>
          <p:nvPr/>
        </p:nvSpPr>
        <p:spPr>
          <a:xfrm>
            <a:off x="2803036" y="2608269"/>
            <a:ext cx="19050" cy="428066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3B00FF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3" name="形状16"/>
          <p:cNvSpPr txBox="1"/>
          <p:nvPr/>
        </p:nvSpPr>
        <p:spPr>
          <a:xfrm>
            <a:off x="4565089" y="851330"/>
            <a:ext cx="1191" cy="492911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FFEE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4" name="形状17"/>
          <p:cNvSpPr txBox="1"/>
          <p:nvPr/>
        </p:nvSpPr>
        <p:spPr>
          <a:xfrm>
            <a:off x="5724777" y="2549966"/>
            <a:ext cx="1191" cy="538828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3B00FF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5" name="形状18"/>
          <p:cNvSpPr txBox="1"/>
          <p:nvPr/>
        </p:nvSpPr>
        <p:spPr>
          <a:xfrm>
            <a:off x="8049790" y="617839"/>
            <a:ext cx="1191" cy="694833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FFEE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6" name="形状19"/>
          <p:cNvSpPr txBox="1"/>
          <p:nvPr/>
        </p:nvSpPr>
        <p:spPr>
          <a:xfrm>
            <a:off x="8739896" y="2414281"/>
            <a:ext cx="1191" cy="696959"/>
          </a:xfrm>
          <a:prstGeom prst="line">
            <a:avLst/>
          </a:prstGeom>
          <a:solidFill>
            <a:srgbClr val="FFFFFF">
              <a:alpha val="0"/>
            </a:srgbClr>
          </a:solidFill>
          <a:ln w="28575">
            <a:solidFill>
              <a:srgbClr val="3B00FF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27" name="图片2"/>
          <p:cNvPicPr>
            <a:picLocks noChangeAspect="1"/>
          </p:cNvPicPr>
          <p:nvPr/>
        </p:nvPicPr>
        <p:blipFill>
          <a:blip r:embed="rId5"/>
          <a:srcRect t="30100" b="45819"/>
          <a:stretch>
            <a:fillRect/>
          </a:stretch>
        </p:blipFill>
        <p:spPr>
          <a:xfrm>
            <a:off x="292103" y="2580370"/>
            <a:ext cx="2671810" cy="477964"/>
          </a:xfrm>
          <a:prstGeom prst="rect">
            <a:avLst/>
          </a:prstGeom>
        </p:spPr>
      </p:pic>
      <p:pic>
        <p:nvPicPr>
          <p:cNvPr id="28" name="图片3"/>
          <p:cNvPicPr>
            <a:picLocks noChangeAspect="1"/>
          </p:cNvPicPr>
          <p:nvPr/>
        </p:nvPicPr>
        <p:blipFill>
          <a:blip r:embed="rId6"/>
          <a:srcRect t="39610" b="31818"/>
          <a:stretch>
            <a:fillRect/>
          </a:stretch>
        </p:blipFill>
        <p:spPr>
          <a:xfrm>
            <a:off x="3330588" y="2530107"/>
            <a:ext cx="2672134" cy="578234"/>
          </a:xfrm>
          <a:prstGeom prst="rect">
            <a:avLst/>
          </a:prstGeom>
        </p:spPr>
      </p:pic>
      <p:pic>
        <p:nvPicPr>
          <p:cNvPr id="29" name="图片4"/>
          <p:cNvPicPr>
            <a:picLocks noChangeAspect="1"/>
          </p:cNvPicPr>
          <p:nvPr/>
        </p:nvPicPr>
        <p:blipFill>
          <a:blip r:embed="rId7"/>
          <a:srcRect t="35501" b="33333"/>
          <a:stretch>
            <a:fillRect/>
          </a:stretch>
        </p:blipFill>
        <p:spPr>
          <a:xfrm>
            <a:off x="6402324" y="2414378"/>
            <a:ext cx="2469147" cy="710927"/>
          </a:xfrm>
          <a:prstGeom prst="rect">
            <a:avLst/>
          </a:prstGeom>
        </p:spPr>
      </p:pic>
      <p:pic>
        <p:nvPicPr>
          <p:cNvPr id="30" name="图片5"/>
          <p:cNvPicPr>
            <a:picLocks noChangeAspect="1"/>
          </p:cNvPicPr>
          <p:nvPr/>
        </p:nvPicPr>
        <p:blipFill>
          <a:blip r:embed="rId5"/>
          <a:srcRect l="4010" t="5016" r="67418" b="68896"/>
          <a:stretch>
            <a:fillRect/>
          </a:stretch>
        </p:blipFill>
        <p:spPr>
          <a:xfrm>
            <a:off x="620201" y="3260874"/>
            <a:ext cx="773286" cy="529946"/>
          </a:xfrm>
          <a:prstGeom prst="rect">
            <a:avLst/>
          </a:prstGeom>
        </p:spPr>
      </p:pic>
      <p:pic>
        <p:nvPicPr>
          <p:cNvPr id="31" name="图片6"/>
          <p:cNvPicPr>
            <a:picLocks noChangeAspect="1"/>
          </p:cNvPicPr>
          <p:nvPr/>
        </p:nvPicPr>
        <p:blipFill>
          <a:blip r:embed="rId5"/>
          <a:srcRect l="4010" t="5016" r="67418" b="68896"/>
          <a:stretch>
            <a:fillRect/>
          </a:stretch>
        </p:blipFill>
        <p:spPr>
          <a:xfrm>
            <a:off x="1767193" y="3260976"/>
            <a:ext cx="773286" cy="529946"/>
          </a:xfrm>
          <a:prstGeom prst="rect">
            <a:avLst/>
          </a:prstGeom>
        </p:spPr>
      </p:pic>
      <p:pic>
        <p:nvPicPr>
          <p:cNvPr id="32" name="图片7"/>
          <p:cNvPicPr>
            <a:picLocks noChangeAspect="1"/>
          </p:cNvPicPr>
          <p:nvPr/>
        </p:nvPicPr>
        <p:blipFill>
          <a:blip r:embed="rId6"/>
          <a:srcRect r="69607" b="58766"/>
          <a:stretch>
            <a:fillRect/>
          </a:stretch>
        </p:blipFill>
        <p:spPr>
          <a:xfrm>
            <a:off x="3848633" y="3090358"/>
            <a:ext cx="776097" cy="791270"/>
          </a:xfrm>
          <a:prstGeom prst="rect">
            <a:avLst/>
          </a:prstGeom>
        </p:spPr>
      </p:pic>
      <p:pic>
        <p:nvPicPr>
          <p:cNvPr id="33" name="图片8"/>
          <p:cNvPicPr>
            <a:picLocks noChangeAspect="1"/>
          </p:cNvPicPr>
          <p:nvPr/>
        </p:nvPicPr>
        <p:blipFill>
          <a:blip r:embed="rId6"/>
          <a:srcRect r="69607" b="58766"/>
          <a:stretch>
            <a:fillRect/>
          </a:stretch>
        </p:blipFill>
        <p:spPr>
          <a:xfrm>
            <a:off x="4795571" y="3107084"/>
            <a:ext cx="742979" cy="757514"/>
          </a:xfrm>
          <a:prstGeom prst="rect">
            <a:avLst/>
          </a:prstGeom>
        </p:spPr>
      </p:pic>
      <p:sp>
        <p:nvSpPr>
          <p:cNvPr id="34" name="形状20"/>
          <p:cNvSpPr txBox="1"/>
          <p:nvPr/>
        </p:nvSpPr>
        <p:spPr>
          <a:xfrm>
            <a:off x="7034808" y="3190188"/>
            <a:ext cx="591612" cy="591613"/>
          </a:xfrm>
          <a:custGeom>
            <a:avLst/>
            <a:gdLst>
              <a:gd name="connsiteX0" fmla="*/ 295806 w 591612"/>
              <a:gd name="connsiteY0" fmla="*/ 0 h 591613"/>
              <a:gd name="connsiteX1" fmla="*/ 459175 w 591612"/>
              <a:gd name="connsiteY1" fmla="*/ 0 h 591613"/>
              <a:gd name="connsiteX2" fmla="*/ 591612 w 591612"/>
              <a:gd name="connsiteY2" fmla="*/ 459176 h 591613"/>
              <a:gd name="connsiteX3" fmla="*/ 132437 w 591612"/>
              <a:gd name="connsiteY3" fmla="*/ 591613 h 591613"/>
              <a:gd name="connsiteX4" fmla="*/ 0 w 591612"/>
              <a:gd name="connsiteY4" fmla="*/ 132437 h 59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612" h="591613">
                <a:moveTo>
                  <a:pt x="295806" y="0"/>
                </a:moveTo>
                <a:cubicBezTo>
                  <a:pt x="459175" y="0"/>
                  <a:pt x="591612" y="132437"/>
                  <a:pt x="591612" y="295807"/>
                </a:cubicBezTo>
                <a:cubicBezTo>
                  <a:pt x="591612" y="459176"/>
                  <a:pt x="459175" y="591613"/>
                  <a:pt x="295806" y="591613"/>
                </a:cubicBezTo>
                <a:cubicBezTo>
                  <a:pt x="132437" y="591613"/>
                  <a:pt x="0" y="459176"/>
                  <a:pt x="0" y="295807"/>
                </a:cubicBezTo>
                <a:cubicBezTo>
                  <a:pt x="0" y="132437"/>
                  <a:pt x="132437" y="0"/>
                  <a:pt x="295806" y="0"/>
                </a:cubicBezTo>
                <a:close/>
              </a:path>
            </a:pathLst>
          </a:custGeom>
          <a:solidFill>
            <a:srgbClr val="D3D3D3"/>
          </a:solidFill>
          <a:ln w="9525">
            <a:solidFill>
              <a:srgbClr val="00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35" name="形状21"/>
          <p:cNvSpPr txBox="1"/>
          <p:nvPr/>
        </p:nvSpPr>
        <p:spPr>
          <a:xfrm>
            <a:off x="7844038" y="3190599"/>
            <a:ext cx="591612" cy="591613"/>
          </a:xfrm>
          <a:custGeom>
            <a:avLst/>
            <a:gdLst>
              <a:gd name="connsiteX0" fmla="*/ 295806 w 591612"/>
              <a:gd name="connsiteY0" fmla="*/ 0 h 591613"/>
              <a:gd name="connsiteX1" fmla="*/ 459175 w 591612"/>
              <a:gd name="connsiteY1" fmla="*/ 0 h 591613"/>
              <a:gd name="connsiteX2" fmla="*/ 591612 w 591612"/>
              <a:gd name="connsiteY2" fmla="*/ 459176 h 591613"/>
              <a:gd name="connsiteX3" fmla="*/ 132437 w 591612"/>
              <a:gd name="connsiteY3" fmla="*/ 591613 h 591613"/>
              <a:gd name="connsiteX4" fmla="*/ 0 w 591612"/>
              <a:gd name="connsiteY4" fmla="*/ 132437 h 59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612" h="591613">
                <a:moveTo>
                  <a:pt x="295806" y="0"/>
                </a:moveTo>
                <a:cubicBezTo>
                  <a:pt x="459175" y="0"/>
                  <a:pt x="591612" y="132437"/>
                  <a:pt x="591612" y="295807"/>
                </a:cubicBezTo>
                <a:cubicBezTo>
                  <a:pt x="591612" y="459176"/>
                  <a:pt x="459175" y="591613"/>
                  <a:pt x="295806" y="591613"/>
                </a:cubicBezTo>
                <a:cubicBezTo>
                  <a:pt x="132437" y="591613"/>
                  <a:pt x="0" y="459176"/>
                  <a:pt x="0" y="295807"/>
                </a:cubicBezTo>
                <a:cubicBezTo>
                  <a:pt x="0" y="132437"/>
                  <a:pt x="132437" y="0"/>
                  <a:pt x="295806" y="0"/>
                </a:cubicBezTo>
                <a:close/>
              </a:path>
            </a:pathLst>
          </a:custGeom>
          <a:solidFill>
            <a:srgbClr val="D3D3D3"/>
          </a:solidFill>
          <a:ln w="9525">
            <a:solidFill>
              <a:srgbClr val="00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36" name="形状22"/>
          <p:cNvSpPr txBox="1"/>
          <p:nvPr/>
        </p:nvSpPr>
        <p:spPr>
          <a:xfrm rot="5400000">
            <a:off x="1224715" y="1928612"/>
            <a:ext cx="377019" cy="215417"/>
          </a:xfrm>
          <a:custGeom>
            <a:avLst/>
            <a:gdLst>
              <a:gd name="connsiteX0" fmla="*/ 247768 w 377019"/>
              <a:gd name="connsiteY0" fmla="*/ 0 h 215417"/>
              <a:gd name="connsiteX1" fmla="*/ 377019 w 377019"/>
              <a:gd name="connsiteY1" fmla="*/ 107709 h 215417"/>
              <a:gd name="connsiteX2" fmla="*/ 247768 w 377019"/>
              <a:gd name="connsiteY2" fmla="*/ 215417 h 215417"/>
              <a:gd name="connsiteX3" fmla="*/ 247768 w 377019"/>
              <a:gd name="connsiteY3" fmla="*/ 143612 h 215417"/>
              <a:gd name="connsiteX4" fmla="*/ 0 w 377019"/>
              <a:gd name="connsiteY4" fmla="*/ 143612 h 215417"/>
              <a:gd name="connsiteX5" fmla="*/ 0 w 377019"/>
              <a:gd name="connsiteY5" fmla="*/ 71806 h 215417"/>
              <a:gd name="connsiteX6" fmla="*/ 247768 w 377019"/>
              <a:gd name="connsiteY6" fmla="*/ 71806 h 215417"/>
              <a:gd name="connsiteX7" fmla="*/ 247768 w 377019"/>
              <a:gd name="connsiteY7" fmla="*/ 0 h 21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019" h="215417">
                <a:moveTo>
                  <a:pt x="247768" y="0"/>
                </a:moveTo>
                <a:lnTo>
                  <a:pt x="377019" y="107709"/>
                </a:lnTo>
                <a:lnTo>
                  <a:pt x="247768" y="215417"/>
                </a:lnTo>
                <a:lnTo>
                  <a:pt x="247768" y="143612"/>
                </a:lnTo>
                <a:lnTo>
                  <a:pt x="0" y="143612"/>
                </a:lnTo>
                <a:lnTo>
                  <a:pt x="0" y="71806"/>
                </a:lnTo>
                <a:lnTo>
                  <a:pt x="247768" y="71806"/>
                </a:lnTo>
                <a:lnTo>
                  <a:pt x="24776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37" name="形状23"/>
          <p:cNvSpPr txBox="1"/>
          <p:nvPr/>
        </p:nvSpPr>
        <p:spPr>
          <a:xfrm rot="5400000">
            <a:off x="4333387" y="1865347"/>
            <a:ext cx="377019" cy="215417"/>
          </a:xfrm>
          <a:custGeom>
            <a:avLst/>
            <a:gdLst>
              <a:gd name="connsiteX0" fmla="*/ 247768 w 377019"/>
              <a:gd name="connsiteY0" fmla="*/ 0 h 215417"/>
              <a:gd name="connsiteX1" fmla="*/ 377019 w 377019"/>
              <a:gd name="connsiteY1" fmla="*/ 107709 h 215417"/>
              <a:gd name="connsiteX2" fmla="*/ 247768 w 377019"/>
              <a:gd name="connsiteY2" fmla="*/ 215417 h 215417"/>
              <a:gd name="connsiteX3" fmla="*/ 247768 w 377019"/>
              <a:gd name="connsiteY3" fmla="*/ 143612 h 215417"/>
              <a:gd name="connsiteX4" fmla="*/ 0 w 377019"/>
              <a:gd name="connsiteY4" fmla="*/ 143612 h 215417"/>
              <a:gd name="connsiteX5" fmla="*/ 0 w 377019"/>
              <a:gd name="connsiteY5" fmla="*/ 71806 h 215417"/>
              <a:gd name="connsiteX6" fmla="*/ 247768 w 377019"/>
              <a:gd name="connsiteY6" fmla="*/ 71806 h 215417"/>
              <a:gd name="connsiteX7" fmla="*/ 247768 w 377019"/>
              <a:gd name="connsiteY7" fmla="*/ 0 h 21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019" h="215417">
                <a:moveTo>
                  <a:pt x="247768" y="0"/>
                </a:moveTo>
                <a:lnTo>
                  <a:pt x="377019" y="107709"/>
                </a:lnTo>
                <a:lnTo>
                  <a:pt x="247768" y="215417"/>
                </a:lnTo>
                <a:lnTo>
                  <a:pt x="247768" y="143612"/>
                </a:lnTo>
                <a:lnTo>
                  <a:pt x="0" y="143612"/>
                </a:lnTo>
                <a:lnTo>
                  <a:pt x="0" y="71806"/>
                </a:lnTo>
                <a:lnTo>
                  <a:pt x="247768" y="71806"/>
                </a:lnTo>
                <a:lnTo>
                  <a:pt x="24776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38" name="形状24"/>
          <p:cNvSpPr txBox="1"/>
          <p:nvPr/>
        </p:nvSpPr>
        <p:spPr>
          <a:xfrm rot="5400000">
            <a:off x="7549684" y="1865300"/>
            <a:ext cx="377019" cy="215417"/>
          </a:xfrm>
          <a:custGeom>
            <a:avLst/>
            <a:gdLst>
              <a:gd name="connsiteX0" fmla="*/ 247768 w 377019"/>
              <a:gd name="connsiteY0" fmla="*/ 0 h 215417"/>
              <a:gd name="connsiteX1" fmla="*/ 377019 w 377019"/>
              <a:gd name="connsiteY1" fmla="*/ 107709 h 215417"/>
              <a:gd name="connsiteX2" fmla="*/ 247768 w 377019"/>
              <a:gd name="connsiteY2" fmla="*/ 215417 h 215417"/>
              <a:gd name="connsiteX3" fmla="*/ 247768 w 377019"/>
              <a:gd name="connsiteY3" fmla="*/ 143612 h 215417"/>
              <a:gd name="connsiteX4" fmla="*/ 0 w 377019"/>
              <a:gd name="connsiteY4" fmla="*/ 143612 h 215417"/>
              <a:gd name="connsiteX5" fmla="*/ 0 w 377019"/>
              <a:gd name="connsiteY5" fmla="*/ 71806 h 215417"/>
              <a:gd name="connsiteX6" fmla="*/ 247768 w 377019"/>
              <a:gd name="connsiteY6" fmla="*/ 71806 h 215417"/>
              <a:gd name="connsiteX7" fmla="*/ 247768 w 377019"/>
              <a:gd name="connsiteY7" fmla="*/ 0 h 21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019" h="215417">
                <a:moveTo>
                  <a:pt x="247768" y="0"/>
                </a:moveTo>
                <a:lnTo>
                  <a:pt x="377019" y="107709"/>
                </a:lnTo>
                <a:lnTo>
                  <a:pt x="247768" y="215417"/>
                </a:lnTo>
                <a:lnTo>
                  <a:pt x="247768" y="143612"/>
                </a:lnTo>
                <a:lnTo>
                  <a:pt x="0" y="143612"/>
                </a:lnTo>
                <a:lnTo>
                  <a:pt x="0" y="71806"/>
                </a:lnTo>
                <a:lnTo>
                  <a:pt x="247768" y="71806"/>
                </a:lnTo>
                <a:lnTo>
                  <a:pt x="24776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  <p:bldP spid="12" grpId="0" bldLvl="0" animBg="1"/>
      <p:bldP spid="9" grpId="0" bldLvl="0" animBg="1"/>
      <p:bldP spid="27" grpId="0" bldLvl="0" animBg="1"/>
      <p:bldP spid="13" grpId="0" bldLvl="0" animBg="1"/>
      <p:bldP spid="21" grpId="0" bldLvl="0" animBg="1"/>
      <p:bldP spid="2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28" grpId="0" bldLvl="0" animBg="1"/>
      <p:bldP spid="18" grpId="0" bldLvl="0" animBg="1"/>
      <p:bldP spid="23" grpId="0" bldLvl="0" animBg="1"/>
      <p:bldP spid="24" grpId="0" bldLvl="0" animBg="1"/>
      <p:bldP spid="19" grpId="0" bldLvl="0" animBg="1"/>
      <p:bldP spid="29" grpId="0" bldLvl="0" animBg="1"/>
      <p:bldP spid="20" grpId="0" bldLvl="0" animBg="1"/>
      <p:bldP spid="25" grpId="0" bldLvl="0" animBg="1"/>
      <p:bldP spid="26" grpId="0" bldLvl="0" animBg="1"/>
      <p:bldP spid="4" grpId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6269" r="13274" b="16515"/>
          <a:stretch>
            <a:fillRect/>
          </a:stretch>
        </p:blipFill>
        <p:spPr>
          <a:xfrm rot="16200000">
            <a:off x="2000253" y="-2000250"/>
            <a:ext cx="5143499" cy="9144001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169863" y="184150"/>
            <a:ext cx="8804275" cy="4775200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A93C3"/>
            </a:solidFill>
            <a:prstDash val="dash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4" name="组合1"/>
          <p:cNvGrpSpPr/>
          <p:nvPr/>
        </p:nvGrpSpPr>
        <p:grpSpPr>
          <a:xfrm>
            <a:off x="292748" y="291783"/>
            <a:ext cx="2116137" cy="680301"/>
            <a:chOff x="0" y="0"/>
            <a:chExt cx="2116137" cy="680301"/>
          </a:xfrm>
        </p:grpSpPr>
        <p:sp>
          <p:nvSpPr>
            <p:cNvPr id="5" name="形状2"/>
            <p:cNvSpPr txBox="1"/>
            <p:nvPr/>
          </p:nvSpPr>
          <p:spPr>
            <a:xfrm>
              <a:off x="94602" y="78105"/>
              <a:ext cx="1925638" cy="523875"/>
            </a:xfrm>
            <a:prstGeom prst="roundRect">
              <a:avLst/>
            </a:prstGeom>
            <a:solidFill>
              <a:srgbClr val="CBE8FA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6" name="文本3"/>
            <p:cNvSpPr txBox="1"/>
            <p:nvPr/>
          </p:nvSpPr>
          <p:spPr>
            <a:xfrm>
              <a:off x="0" y="0"/>
              <a:ext cx="2116137" cy="680301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3200" b="1" i="0" dirty="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</a:rPr>
                <a:t>知识运用</a:t>
              </a:r>
              <a:endParaRPr lang="zh-CN" altLang="en-US" sz="3200" b="1" i="0" dirty="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92" y="2878884"/>
            <a:ext cx="1536440" cy="1515961"/>
          </a:xfrm>
          <a:prstGeom prst="rect">
            <a:avLst/>
          </a:prstGeom>
        </p:spPr>
      </p:pic>
      <p:pic>
        <p:nvPicPr>
          <p:cNvPr id="8" name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92" y="2987869"/>
            <a:ext cx="1488319" cy="1516104"/>
          </a:xfrm>
          <a:prstGeom prst="rect">
            <a:avLst/>
          </a:prstGeom>
        </p:spPr>
      </p:pic>
      <p:pic>
        <p:nvPicPr>
          <p:cNvPr id="9" name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936" y="1053341"/>
            <a:ext cx="3264551" cy="3822421"/>
          </a:xfrm>
          <a:prstGeom prst="rect">
            <a:avLst/>
          </a:prstGeom>
        </p:spPr>
      </p:pic>
      <p:pic>
        <p:nvPicPr>
          <p:cNvPr id="10" name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127" y="2397595"/>
            <a:ext cx="2116103" cy="2477729"/>
          </a:xfrm>
          <a:prstGeom prst="rect">
            <a:avLst/>
          </a:prstGeom>
        </p:spPr>
      </p:pic>
      <p:sp>
        <p:nvSpPr>
          <p:cNvPr id="11" name="文本1"/>
          <p:cNvSpPr txBox="1"/>
          <p:nvPr/>
        </p:nvSpPr>
        <p:spPr>
          <a:xfrm>
            <a:off x="423281" y="971798"/>
            <a:ext cx="8296275" cy="149428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长沙市望城区的乌山贡茶之名已有千年，曾获第十四届“茶祖神农杯”金奖。为了让它远销海外，你想设计怎样的形状？</a:t>
            </a:r>
            <a:endParaRPr lang="zh-CN" altLang="en-US" sz="3000" b="0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片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642" y="2466061"/>
            <a:ext cx="2149288" cy="2102720"/>
          </a:xfrm>
          <a:prstGeom prst="rect">
            <a:avLst/>
          </a:prstGeom>
        </p:spPr>
      </p:pic>
      <p:pic>
        <p:nvPicPr>
          <p:cNvPr id="13" name="图片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990" y="2988640"/>
            <a:ext cx="1611278" cy="1886636"/>
          </a:xfrm>
          <a:prstGeom prst="rect">
            <a:avLst/>
          </a:prstGeom>
        </p:spPr>
      </p:pic>
      <p:sp>
        <p:nvSpPr>
          <p:cNvPr id="14" name="文本2"/>
          <p:cNvSpPr txBox="1"/>
          <p:nvPr/>
        </p:nvSpPr>
        <p:spPr>
          <a:xfrm>
            <a:off x="4881343" y="1840802"/>
            <a:ext cx="8296275" cy="62509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需要多大的标签纸？</a:t>
            </a:r>
            <a:endParaRPr lang="zh-CN" altLang="en-US" sz="3000" b="0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6269" r="13274" b="16515"/>
          <a:stretch>
            <a:fillRect/>
          </a:stretch>
        </p:blipFill>
        <p:spPr>
          <a:xfrm rot="16200000">
            <a:off x="2000253" y="-2000250"/>
            <a:ext cx="5143499" cy="9144001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169863" y="184150"/>
            <a:ext cx="8804275" cy="4775200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A93C3"/>
            </a:solidFill>
            <a:prstDash val="dash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4" name="组合1"/>
          <p:cNvGrpSpPr/>
          <p:nvPr/>
        </p:nvGrpSpPr>
        <p:grpSpPr>
          <a:xfrm>
            <a:off x="292748" y="291783"/>
            <a:ext cx="2116137" cy="680301"/>
            <a:chOff x="0" y="0"/>
            <a:chExt cx="2116137" cy="680301"/>
          </a:xfrm>
        </p:grpSpPr>
        <p:sp>
          <p:nvSpPr>
            <p:cNvPr id="5" name="形状2"/>
            <p:cNvSpPr txBox="1"/>
            <p:nvPr/>
          </p:nvSpPr>
          <p:spPr>
            <a:xfrm>
              <a:off x="94602" y="78105"/>
              <a:ext cx="1925638" cy="523875"/>
            </a:xfrm>
            <a:prstGeom prst="roundRect">
              <a:avLst/>
            </a:prstGeom>
            <a:solidFill>
              <a:srgbClr val="CBE8FA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6" name="文本10"/>
            <p:cNvSpPr txBox="1"/>
            <p:nvPr/>
          </p:nvSpPr>
          <p:spPr>
            <a:xfrm>
              <a:off x="0" y="0"/>
              <a:ext cx="2116137" cy="680301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3200" b="1" i="0" dirty="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</a:rPr>
                <a:t>知识运用</a:t>
              </a:r>
              <a:endParaRPr lang="zh-CN" altLang="en-US" sz="3200" b="1" i="0" dirty="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7" name="立方体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257" y="1238288"/>
            <a:ext cx="2294435" cy="2146896"/>
          </a:xfrm>
          <a:prstGeom prst="rect">
            <a:avLst/>
          </a:prstGeom>
        </p:spPr>
      </p:pic>
      <p:pic>
        <p:nvPicPr>
          <p:cNvPr id="8" name="立方体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913" y="1076563"/>
            <a:ext cx="2208733" cy="2239135"/>
          </a:xfrm>
          <a:prstGeom prst="rect">
            <a:avLst/>
          </a:prstGeom>
        </p:spPr>
      </p:pic>
      <p:sp>
        <p:nvSpPr>
          <p:cNvPr id="9" name="文本1"/>
          <p:cNvSpPr txBox="1"/>
          <p:nvPr/>
        </p:nvSpPr>
        <p:spPr>
          <a:xfrm>
            <a:off x="1758201" y="1661998"/>
            <a:ext cx="511683" cy="50809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0" i="0" dirty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15</a:t>
            </a:r>
            <a:endParaRPr lang="zh-CN" altLang="en-US" sz="2400" b="0" i="0" dirty="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" name="文本2"/>
          <p:cNvSpPr txBox="1"/>
          <p:nvPr/>
        </p:nvSpPr>
        <p:spPr>
          <a:xfrm>
            <a:off x="3058211" y="1662351"/>
            <a:ext cx="351092" cy="50809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0" i="0" dirty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5</a:t>
            </a:r>
            <a:endParaRPr lang="zh-CN" altLang="en-US" sz="2400" b="0" i="0" dirty="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1" name="文本3"/>
          <p:cNvSpPr txBox="1"/>
          <p:nvPr/>
        </p:nvSpPr>
        <p:spPr>
          <a:xfrm>
            <a:off x="2408301" y="2318252"/>
            <a:ext cx="511683" cy="50809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0" i="0" dirty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10</a:t>
            </a:r>
            <a:endParaRPr lang="zh-CN" altLang="en-US" sz="2400" b="0" i="0" dirty="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2" name="文本4"/>
          <p:cNvSpPr txBox="1"/>
          <p:nvPr/>
        </p:nvSpPr>
        <p:spPr>
          <a:xfrm>
            <a:off x="4856407" y="1593875"/>
            <a:ext cx="511683" cy="50809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0" i="0" dirty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10</a:t>
            </a:r>
            <a:endParaRPr lang="zh-CN" altLang="en-US" sz="2400" b="0" i="0" dirty="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3" name="文本5"/>
          <p:cNvSpPr txBox="1"/>
          <p:nvPr/>
        </p:nvSpPr>
        <p:spPr>
          <a:xfrm>
            <a:off x="5367385" y="2318366"/>
            <a:ext cx="511683" cy="50809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0" i="0" dirty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10</a:t>
            </a:r>
            <a:endParaRPr lang="zh-CN" altLang="en-US" sz="2400" b="0" i="0" dirty="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4" name="文本6"/>
          <p:cNvSpPr txBox="1"/>
          <p:nvPr/>
        </p:nvSpPr>
        <p:spPr>
          <a:xfrm>
            <a:off x="1182849" y="3810581"/>
            <a:ext cx="4102100" cy="56102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比一比：谁的侧面积大？</a:t>
            </a:r>
            <a:endParaRPr lang="zh-CN" altLang="en-US" sz="2800" b="1" i="0" dirty="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5" name="文本7"/>
          <p:cNvSpPr txBox="1"/>
          <p:nvPr/>
        </p:nvSpPr>
        <p:spPr>
          <a:xfrm>
            <a:off x="6156379" y="1527734"/>
            <a:ext cx="511683" cy="50809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0" i="0" dirty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10</a:t>
            </a:r>
            <a:endParaRPr lang="zh-CN" altLang="en-US" sz="2400" b="0" i="0" dirty="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6" name="文本8"/>
          <p:cNvSpPr txBox="1"/>
          <p:nvPr/>
        </p:nvSpPr>
        <p:spPr>
          <a:xfrm>
            <a:off x="5120369" y="3810048"/>
            <a:ext cx="2679700" cy="56102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谁的表面积大？</a:t>
            </a:r>
            <a:endParaRPr lang="zh-CN" altLang="en-US" sz="2800" b="1" i="0" dirty="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7" name="文本9"/>
          <p:cNvSpPr txBox="1"/>
          <p:nvPr/>
        </p:nvSpPr>
        <p:spPr>
          <a:xfrm>
            <a:off x="6727317" y="1238783"/>
            <a:ext cx="1778000" cy="52133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500" b="0" i="0" dirty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单位：厘米</a:t>
            </a:r>
            <a:endParaRPr lang="zh-CN" altLang="en-US" sz="2500" b="0" i="0" dirty="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6269" r="13274" b="16515"/>
          <a:stretch>
            <a:fillRect/>
          </a:stretch>
        </p:blipFill>
        <p:spPr>
          <a:xfrm rot="16200000">
            <a:off x="2000253" y="-2000250"/>
            <a:ext cx="5143499" cy="9144001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169863" y="184150"/>
            <a:ext cx="8804275" cy="4775200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A93C3"/>
            </a:solidFill>
            <a:prstDash val="dash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4" name="组合1"/>
          <p:cNvGrpSpPr/>
          <p:nvPr/>
        </p:nvGrpSpPr>
        <p:grpSpPr>
          <a:xfrm>
            <a:off x="292748" y="291783"/>
            <a:ext cx="2116137" cy="680301"/>
            <a:chOff x="0" y="0"/>
            <a:chExt cx="2116137" cy="680301"/>
          </a:xfrm>
        </p:grpSpPr>
        <p:sp>
          <p:nvSpPr>
            <p:cNvPr id="5" name="形状4"/>
            <p:cNvSpPr txBox="1"/>
            <p:nvPr/>
          </p:nvSpPr>
          <p:spPr>
            <a:xfrm>
              <a:off x="94602" y="78105"/>
              <a:ext cx="1925638" cy="523875"/>
            </a:xfrm>
            <a:prstGeom prst="roundRect">
              <a:avLst/>
            </a:prstGeom>
            <a:solidFill>
              <a:srgbClr val="CBE8FA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6" name="文本1"/>
            <p:cNvSpPr txBox="1"/>
            <p:nvPr/>
          </p:nvSpPr>
          <p:spPr>
            <a:xfrm>
              <a:off x="0" y="0"/>
              <a:ext cx="2116137" cy="680301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3200" b="1" i="0" dirty="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</a:rPr>
                <a:t>知识运用</a:t>
              </a:r>
              <a:endParaRPr lang="zh-CN" altLang="en-US" sz="3200" b="1" i="0" dirty="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" name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03" y="2506294"/>
            <a:ext cx="2116245" cy="2477891"/>
          </a:xfrm>
          <a:prstGeom prst="rect">
            <a:avLst/>
          </a:prstGeom>
        </p:spPr>
      </p:pic>
      <p:pic>
        <p:nvPicPr>
          <p:cNvPr id="9" name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161" y="930659"/>
            <a:ext cx="3369326" cy="3945103"/>
          </a:xfrm>
          <a:prstGeom prst="rect">
            <a:avLst/>
          </a:prstGeom>
        </p:spPr>
      </p:pic>
      <p:pic>
        <p:nvPicPr>
          <p:cNvPr id="10" name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03" y="2506294"/>
            <a:ext cx="2116245" cy="247789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25780" y="1272540"/>
            <a:ext cx="2637790" cy="1699260"/>
            <a:chOff x="828" y="2004"/>
            <a:chExt cx="4154" cy="2676"/>
          </a:xfrm>
        </p:grpSpPr>
        <p:pic>
          <p:nvPicPr>
            <p:cNvPr id="7" name="图片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" y="2004"/>
              <a:ext cx="4155" cy="2676"/>
            </a:xfrm>
            <a:prstGeom prst="rect">
              <a:avLst/>
            </a:prstGeom>
          </p:spPr>
        </p:pic>
        <p:sp>
          <p:nvSpPr>
            <p:cNvPr id="12" name="形状2"/>
            <p:cNvSpPr txBox="1"/>
            <p:nvPr/>
          </p:nvSpPr>
          <p:spPr>
            <a:xfrm>
              <a:off x="2104" y="3833"/>
              <a:ext cx="1174" cy="551"/>
            </a:xfrm>
            <a:prstGeom prst="rect">
              <a:avLst/>
            </a:prstGeom>
            <a:solidFill>
              <a:srgbClr val="121615"/>
            </a:solidFill>
            <a:ln w="9525">
              <a:solidFill>
                <a:srgbClr val="171B1B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88155" y="1074420"/>
            <a:ext cx="1471930" cy="2286000"/>
            <a:chOff x="6753" y="1692"/>
            <a:chExt cx="2318" cy="3600"/>
          </a:xfrm>
        </p:grpSpPr>
        <p:pic>
          <p:nvPicPr>
            <p:cNvPr id="11" name="图片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112" y="2333"/>
              <a:ext cx="3600" cy="2319"/>
            </a:xfrm>
            <a:prstGeom prst="rect">
              <a:avLst/>
            </a:prstGeom>
          </p:spPr>
        </p:pic>
        <p:sp>
          <p:nvSpPr>
            <p:cNvPr id="13" name="形状3"/>
            <p:cNvSpPr txBox="1"/>
            <p:nvPr/>
          </p:nvSpPr>
          <p:spPr>
            <a:xfrm rot="15720000">
              <a:off x="7917" y="3339"/>
              <a:ext cx="1174" cy="551"/>
            </a:xfrm>
            <a:prstGeom prst="rect">
              <a:avLst/>
            </a:prstGeom>
            <a:solidFill>
              <a:srgbClr val="121615"/>
            </a:solidFill>
            <a:ln w="9525">
              <a:solidFill>
                <a:srgbClr val="171B1B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rcRect l="16269" r="13274" b="16515"/>
          <a:stretch>
            <a:fillRect/>
          </a:stretch>
        </p:blipFill>
        <p:spPr>
          <a:xfrm rot="16200000">
            <a:off x="2000253" y="-2000250"/>
            <a:ext cx="5143499" cy="9144001"/>
          </a:xfrm>
          <a:prstGeom prst="rect">
            <a:avLst/>
          </a:prstGeom>
        </p:spPr>
      </p:pic>
      <p:sp>
        <p:nvSpPr>
          <p:cNvPr id="3" name="形状1"/>
          <p:cNvSpPr txBox="1"/>
          <p:nvPr/>
        </p:nvSpPr>
        <p:spPr>
          <a:xfrm>
            <a:off x="169863" y="184150"/>
            <a:ext cx="8804275" cy="4775200"/>
          </a:xfrm>
          <a:prstGeom prst="roundRect">
            <a:avLst/>
          </a:prstGeom>
          <a:solidFill>
            <a:srgbClr val="FFFFFF"/>
          </a:solidFill>
          <a:ln w="50800">
            <a:solidFill>
              <a:srgbClr val="3A93C3"/>
            </a:solidFill>
            <a:prstDash val="dash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4" name="图片2"/>
          <p:cNvPicPr>
            <a:picLocks noChangeAspect="1"/>
          </p:cNvPicPr>
          <p:nvPr/>
        </p:nvPicPr>
        <p:blipFill>
          <a:blip r:embed="rId2"/>
          <a:srcRect t="42660" r="53846" b="34915"/>
          <a:stretch>
            <a:fillRect/>
          </a:stretch>
        </p:blipFill>
        <p:spPr>
          <a:xfrm>
            <a:off x="81829" y="695849"/>
            <a:ext cx="2975972" cy="1287180"/>
          </a:xfrm>
          <a:prstGeom prst="rect">
            <a:avLst/>
          </a:prstGeom>
        </p:spPr>
      </p:pic>
      <p:grpSp>
        <p:nvGrpSpPr>
          <p:cNvPr id="5" name="组合1"/>
          <p:cNvGrpSpPr/>
          <p:nvPr/>
        </p:nvGrpSpPr>
        <p:grpSpPr>
          <a:xfrm>
            <a:off x="998696" y="452685"/>
            <a:ext cx="1005475" cy="1237590"/>
            <a:chOff x="0" y="0"/>
            <a:chExt cx="1005475" cy="1237590"/>
          </a:xfrm>
        </p:grpSpPr>
        <p:sp>
          <p:nvSpPr>
            <p:cNvPr id="6" name="文本2"/>
            <p:cNvSpPr txBox="1"/>
            <p:nvPr/>
          </p:nvSpPr>
          <p:spPr>
            <a:xfrm>
              <a:off x="0" y="331670"/>
              <a:ext cx="330200" cy="509175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200" b="0" i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6</a:t>
              </a:r>
              <a:endParaRPr lang="zh-CN" altLang="en-US" sz="22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7" name="文本3"/>
            <p:cNvSpPr txBox="1"/>
            <p:nvPr/>
          </p:nvSpPr>
          <p:spPr>
            <a:xfrm>
              <a:off x="675275" y="351463"/>
              <a:ext cx="330200" cy="509175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200" b="0" i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8</a:t>
              </a:r>
              <a:endParaRPr lang="zh-CN" altLang="en-US" sz="22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8" name="文本4"/>
            <p:cNvSpPr txBox="1"/>
            <p:nvPr/>
          </p:nvSpPr>
          <p:spPr>
            <a:xfrm>
              <a:off x="352254" y="0"/>
              <a:ext cx="469900" cy="509175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200" b="0" i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10</a:t>
              </a:r>
              <a:endParaRPr lang="zh-CN" altLang="en-US" sz="22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9" name="文本5"/>
            <p:cNvSpPr txBox="1"/>
            <p:nvPr/>
          </p:nvSpPr>
          <p:spPr>
            <a:xfrm>
              <a:off x="441217" y="728415"/>
              <a:ext cx="330200" cy="509175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200" b="0" i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6</a:t>
              </a:r>
              <a:endParaRPr lang="zh-CN" altLang="en-US" sz="22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10" name="组合2"/>
          <p:cNvGrpSpPr/>
          <p:nvPr/>
        </p:nvGrpSpPr>
        <p:grpSpPr>
          <a:xfrm>
            <a:off x="1375413" y="928166"/>
            <a:ext cx="178097" cy="147010"/>
            <a:chOff x="0" y="0"/>
            <a:chExt cx="178097" cy="147010"/>
          </a:xfrm>
        </p:grpSpPr>
        <p:sp>
          <p:nvSpPr>
            <p:cNvPr id="11" name="形状2"/>
            <p:cNvSpPr txBox="1"/>
            <p:nvPr/>
          </p:nvSpPr>
          <p:spPr>
            <a:xfrm rot="18402000">
              <a:off x="0" y="64643"/>
              <a:ext cx="139707" cy="1905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2" name="形状3"/>
            <p:cNvSpPr txBox="1"/>
            <p:nvPr/>
          </p:nvSpPr>
          <p:spPr>
            <a:xfrm rot="18402000">
              <a:off x="159047" y="0"/>
              <a:ext cx="19050" cy="14701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pic>
        <p:nvPicPr>
          <p:cNvPr id="13" name="图片3"/>
          <p:cNvPicPr>
            <a:picLocks noChangeAspect="1"/>
          </p:cNvPicPr>
          <p:nvPr/>
        </p:nvPicPr>
        <p:blipFill>
          <a:blip r:embed="rId2"/>
          <a:srcRect l="47390" t="42660" b="34915"/>
          <a:stretch>
            <a:fillRect/>
          </a:stretch>
        </p:blipFill>
        <p:spPr>
          <a:xfrm>
            <a:off x="7136616" y="2940996"/>
            <a:ext cx="2040960" cy="1915935"/>
          </a:xfrm>
          <a:prstGeom prst="rect">
            <a:avLst/>
          </a:prstGeom>
        </p:spPr>
      </p:pic>
      <p:pic>
        <p:nvPicPr>
          <p:cNvPr id="14" name="图片4"/>
          <p:cNvPicPr>
            <a:picLocks noChangeAspect="1"/>
          </p:cNvPicPr>
          <p:nvPr/>
        </p:nvPicPr>
        <p:blipFill>
          <a:blip r:embed="rId3"/>
          <a:srcRect l="53983" t="36289" b="41723"/>
          <a:stretch>
            <a:fillRect/>
          </a:stretch>
        </p:blipFill>
        <p:spPr>
          <a:xfrm>
            <a:off x="5605367" y="2643111"/>
            <a:ext cx="2007567" cy="2115503"/>
          </a:xfrm>
          <a:prstGeom prst="rect">
            <a:avLst/>
          </a:prstGeom>
        </p:spPr>
      </p:pic>
      <p:pic>
        <p:nvPicPr>
          <p:cNvPr id="15" name="图片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032" y="210064"/>
            <a:ext cx="902711" cy="1669415"/>
          </a:xfrm>
          <a:prstGeom prst="rect">
            <a:avLst/>
          </a:prstGeom>
        </p:spPr>
      </p:pic>
      <p:grpSp>
        <p:nvGrpSpPr>
          <p:cNvPr id="16" name="组合3"/>
          <p:cNvGrpSpPr/>
          <p:nvPr/>
        </p:nvGrpSpPr>
        <p:grpSpPr>
          <a:xfrm>
            <a:off x="2937386" y="329775"/>
            <a:ext cx="4791409" cy="1218581"/>
            <a:chOff x="0" y="0"/>
            <a:chExt cx="4791409" cy="1218581"/>
          </a:xfrm>
        </p:grpSpPr>
        <p:sp>
          <p:nvSpPr>
            <p:cNvPr id="17" name="形状4"/>
            <p:cNvSpPr txBox="1"/>
            <p:nvPr/>
          </p:nvSpPr>
          <p:spPr>
            <a:xfrm rot="10800000">
              <a:off x="9859" y="355692"/>
              <a:ext cx="4781550" cy="560384"/>
            </a:xfrm>
            <a:prstGeom prst="wedgeRoundRectCallout">
              <a:avLst/>
            </a:prstGeom>
            <a:solidFill>
              <a:srgbClr val="FFFFFF"/>
            </a:solidFill>
            <a:ln w="19050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8" name="文本6"/>
            <p:cNvSpPr txBox="1"/>
            <p:nvPr/>
          </p:nvSpPr>
          <p:spPr>
            <a:xfrm>
              <a:off x="0" y="0"/>
              <a:ext cx="4621130" cy="12185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800" b="1" i="0" dirty="0">
                  <a:solidFill>
                    <a:srgbClr val="1C1C1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你能计算出它的表面积吗？</a:t>
              </a:r>
              <a:endParaRPr lang="zh-CN" altLang="en-US" sz="2800" b="1" i="0" dirty="0"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9" name="图片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46" y="3414255"/>
            <a:ext cx="1090478" cy="1537367"/>
          </a:xfrm>
          <a:prstGeom prst="rect">
            <a:avLst/>
          </a:prstGeom>
        </p:spPr>
      </p:pic>
      <p:grpSp>
        <p:nvGrpSpPr>
          <p:cNvPr id="20" name="组合4"/>
          <p:cNvGrpSpPr/>
          <p:nvPr/>
        </p:nvGrpSpPr>
        <p:grpSpPr>
          <a:xfrm>
            <a:off x="1671817" y="2485315"/>
            <a:ext cx="2288093" cy="1463676"/>
            <a:chOff x="0" y="0"/>
            <a:chExt cx="2288093" cy="1463676"/>
          </a:xfrm>
        </p:grpSpPr>
        <p:sp>
          <p:nvSpPr>
            <p:cNvPr id="21" name="形状5"/>
            <p:cNvSpPr txBox="1"/>
            <p:nvPr/>
          </p:nvSpPr>
          <p:spPr>
            <a:xfrm>
              <a:off x="0" y="0"/>
              <a:ext cx="2288093" cy="1463676"/>
            </a:xfrm>
            <a:prstGeom prst="cloudCallout">
              <a:avLst/>
            </a:prstGeom>
            <a:solidFill>
              <a:srgbClr val="FFFFFF"/>
            </a:solidFill>
            <a:ln w="19050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2" name="文本7"/>
            <p:cNvSpPr txBox="1"/>
            <p:nvPr/>
          </p:nvSpPr>
          <p:spPr>
            <a:xfrm>
              <a:off x="241995" y="158125"/>
              <a:ext cx="1810297" cy="1218582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2800" b="1" i="0" dirty="0">
                  <a:solidFill>
                    <a:srgbClr val="1C1C1C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这些立体图形呢？</a:t>
              </a:r>
              <a:endParaRPr lang="zh-CN" altLang="en-US" sz="2800" b="1" i="0" dirty="0">
                <a:solidFill>
                  <a:srgbClr val="1C1C1C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3" name="图片7"/>
          <p:cNvPicPr>
            <a:picLocks noChangeAspect="1"/>
          </p:cNvPicPr>
          <p:nvPr/>
        </p:nvPicPr>
        <p:blipFill>
          <a:blip r:embed="rId3"/>
          <a:srcRect t="36539" r="59478" b="41474"/>
          <a:stretch>
            <a:fillRect/>
          </a:stretch>
        </p:blipFill>
        <p:spPr>
          <a:xfrm>
            <a:off x="3822916" y="2724760"/>
            <a:ext cx="1703413" cy="2033045"/>
          </a:xfrm>
          <a:prstGeom prst="rect">
            <a:avLst/>
          </a:prstGeom>
        </p:spPr>
      </p:pic>
      <p:sp>
        <p:nvSpPr>
          <p:cNvPr id="24" name="文本1"/>
          <p:cNvSpPr txBox="1"/>
          <p:nvPr/>
        </p:nvSpPr>
        <p:spPr>
          <a:xfrm>
            <a:off x="807568" y="1982419"/>
            <a:ext cx="1524000" cy="46840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100" b="0" i="0" dirty="0">
                <a:solidFill>
                  <a:srgbClr val="000000"/>
                </a:solidFill>
                <a:latin typeface="等线" panose="02010600030101010101" charset="-122"/>
                <a:ea typeface="等线" panose="02010600030101010101" charset="-122"/>
              </a:rPr>
              <a:t>单位：厘米</a:t>
            </a:r>
            <a:endParaRPr lang="zh-CN" altLang="en-US" sz="2100" b="0" i="0" dirty="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  <p:bldP spid="23" grpId="0" animBg="1"/>
      <p:bldP spid="14" grpId="0" animBg="1"/>
      <p:bldP spid="13" grpId="0" animBg="1"/>
      <p:bldP spid="5" grpId="0" animBg="1"/>
      <p:bldP spid="10" grpId="0" animBg="1"/>
      <p:bldP spid="16" grpId="0" animBg="1"/>
      <p:bldP spid="20" grpId="0" animBg="1"/>
    </p:bldLst>
  </p:timing>
</p:sld>
</file>

<file path=ppt/tags/tag1.xml><?xml version="1.0" encoding="utf-8"?>
<p:tagLst xmlns:p="http://schemas.openxmlformats.org/presentationml/2006/main">
  <p:tag name="commondata" val="eyJoZGlkIjoiOTk3NjU4NGM0ODE1NDU4OTNmYWJhNmE0ZWVkMzUzMj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WPS 演示</Application>
  <PresentationFormat>宽屏</PresentationFormat>
  <Paragraphs>108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Times New Roman</vt:lpstr>
      <vt:lpstr>黑体</vt:lpstr>
      <vt:lpstr>楷体</vt:lpstr>
      <vt:lpstr>幼圆</vt:lpstr>
      <vt:lpstr>微软雅黑</vt:lpstr>
      <vt:lpstr>等线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10.26  立体图形的表面积整理复习 集备最终版</dc:title>
  <dc:creator>施兰街</dc:creator>
  <cp:lastModifiedBy>江南风雪寒</cp:lastModifiedBy>
  <cp:revision>3</cp:revision>
  <dcterms:created xsi:type="dcterms:W3CDTF">2024-04-27T13:02:00Z</dcterms:created>
  <dcterms:modified xsi:type="dcterms:W3CDTF">2024-04-27T13:15:06Z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5.2.4.6953</vt:lpwstr>
  </property>
  <property fmtid="{D5CDD505-2E9C-101B-9397-08002B2CF9AE}" pid="4" name="EasiNoteCoursewareInfo">
    <vt:lpwstr>7e8119cf-bf2f-4298-b53e-8fbd5032913f:38</vt:lpwstr>
  </property>
  <property fmtid="{D5CDD505-2E9C-101B-9397-08002B2CF9AE}" pid="5" name="EasiNoteDocumentName">
    <vt:lpwstr>10.26  立体图形的表面积整理复习 集备最终版</vt:lpwstr>
  </property>
  <property fmtid="{D5CDD505-2E9C-101B-9397-08002B2CF9AE}" pid="6" name="EasiNoteAuthor">
    <vt:lpwstr>88a508f46fe040cda66c852af37b9fb4</vt:lpwstr>
  </property>
  <property fmtid="{D5CDD505-2E9C-101B-9397-08002B2CF9AE}" pid="7" name="EasiNoteUpstreamCoursewareInfo_0">
    <vt:lpwstr>02c5ee5f-7fb3-410c-9b81-db4c3702d63c</vt:lpwstr>
  </property>
  <property fmtid="{D5CDD505-2E9C-101B-9397-08002B2CF9AE}" pid="8" name="EasiNoteUpstreamCoursewareInfo_1">
    <vt:lpwstr>5242aeee-7ced-489f-b3fc-13f38e531d79</vt:lpwstr>
  </property>
  <property fmtid="{D5CDD505-2E9C-101B-9397-08002B2CF9AE}" pid="9" name="EasiNoteUpstreamCoursewareInfo_2">
    <vt:lpwstr>53b041d2-d208-4711-a699-80bd22d7140e</vt:lpwstr>
  </property>
  <property fmtid="{D5CDD505-2E9C-101B-9397-08002B2CF9AE}" pid="10" name="EasiNoteUpstreamCoursewareInfo_3">
    <vt:lpwstr>7e8119cf-bf2f-4298-b53e-8fbd5032913f</vt:lpwstr>
  </property>
  <property fmtid="{D5CDD505-2E9C-101B-9397-08002B2CF9AE}" pid="11" name="ICV">
    <vt:lpwstr>C8254FDC9B204A8A9A7952189136607C_12</vt:lpwstr>
  </property>
  <property fmtid="{D5CDD505-2E9C-101B-9397-08002B2CF9AE}" pid="12" name="KSOProductBuildVer">
    <vt:lpwstr>2052-12.1.0.16729</vt:lpwstr>
  </property>
</Properties>
</file>