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media/image22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29" r:id="rId3"/>
    <p:sldId id="575" r:id="rId4"/>
    <p:sldId id="566" r:id="rId5"/>
    <p:sldId id="569" r:id="rId6"/>
    <p:sldId id="591" r:id="rId7"/>
    <p:sldId id="570" r:id="rId8"/>
    <p:sldId id="590" r:id="rId9"/>
    <p:sldId id="589" r:id="rId10"/>
    <p:sldId id="577" r:id="rId11"/>
    <p:sldId id="578" r:id="rId12"/>
    <p:sldId id="588" r:id="rId13"/>
    <p:sldId id="574" r:id="rId14"/>
  </p:sldIdLst>
  <p:sldSz cx="9144000" cy="6858000" type="screen4x3"/>
  <p:notesSz cx="6858000" cy="9144000"/>
  <p:embeddedFontLst>
    <p:embeddedFont>
      <p:font typeface="HarmonyOS Sans SC" panose="00000500000000000000" charset="-122"/>
      <p:regular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56E"/>
    <a:srgbClr val="B8F1E0"/>
    <a:srgbClr val="20715D"/>
    <a:srgbClr val="46857F"/>
    <a:srgbClr val="FFFFFF"/>
    <a:srgbClr val="FCFCFC"/>
    <a:srgbClr val="05848E"/>
    <a:srgbClr val="DEE0E6"/>
    <a:srgbClr val="E8ECEE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34" y="900"/>
      </p:cViewPr>
      <p:guideLst>
        <p:guide pos="2880"/>
        <p:guide orient="horz" pos="22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8.xml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55450-8C65-4306-B253-0BD2E9ED92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7C348-F274-4D5B-A66D-CD14918D50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1"/>
          <p:cNvSpPr>
            <a:spLocks noChangeArrowheads="1"/>
          </p:cNvSpPr>
          <p:nvPr userDrawn="1"/>
        </p:nvSpPr>
        <p:spPr bwMode="auto">
          <a:xfrm>
            <a:off x="0" y="0"/>
            <a:ext cx="9143999" cy="6841336"/>
          </a:xfrm>
          <a:prstGeom prst="rect">
            <a:avLst/>
          </a:prstGeom>
          <a:solidFill>
            <a:srgbClr val="0C6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" name="任意多边形 15"/>
          <p:cNvSpPr/>
          <p:nvPr userDrawn="1"/>
        </p:nvSpPr>
        <p:spPr bwMode="auto">
          <a:xfrm>
            <a:off x="0" y="3641892"/>
            <a:ext cx="9143999" cy="3199444"/>
          </a:xfrm>
          <a:custGeom>
            <a:avLst/>
            <a:gdLst>
              <a:gd name="connsiteX0" fmla="*/ 12191999 w 12191999"/>
              <a:gd name="connsiteY0" fmla="*/ 0 h 3199444"/>
              <a:gd name="connsiteX1" fmla="*/ 12191999 w 12191999"/>
              <a:gd name="connsiteY1" fmla="*/ 3159390 h 3199444"/>
              <a:gd name="connsiteX2" fmla="*/ 12191999 w 12191999"/>
              <a:gd name="connsiteY2" fmla="*/ 3199444 h 3199444"/>
              <a:gd name="connsiteX3" fmla="*/ 0 w 12191999"/>
              <a:gd name="connsiteY3" fmla="*/ 3199444 h 3199444"/>
              <a:gd name="connsiteX4" fmla="*/ 0 w 12191999"/>
              <a:gd name="connsiteY4" fmla="*/ 177454 h 3199444"/>
              <a:gd name="connsiteX5" fmla="*/ 12191999 w 12191999"/>
              <a:gd name="connsiteY5" fmla="*/ 0 h 319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3199444">
                <a:moveTo>
                  <a:pt x="12191999" y="0"/>
                </a:moveTo>
                <a:cubicBezTo>
                  <a:pt x="12191999" y="1513906"/>
                  <a:pt x="12191999" y="2507406"/>
                  <a:pt x="12191999" y="3159390"/>
                </a:cubicBezTo>
                <a:lnTo>
                  <a:pt x="12191999" y="3199444"/>
                </a:lnTo>
                <a:lnTo>
                  <a:pt x="0" y="3199444"/>
                </a:lnTo>
                <a:lnTo>
                  <a:pt x="0" y="177454"/>
                </a:lnTo>
                <a:cubicBezTo>
                  <a:pt x="1123761" y="857695"/>
                  <a:pt x="6425332" y="3664696"/>
                  <a:pt x="12191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7" name="任意多边形 16"/>
          <p:cNvSpPr/>
          <p:nvPr userDrawn="1"/>
        </p:nvSpPr>
        <p:spPr bwMode="auto">
          <a:xfrm>
            <a:off x="0" y="2083261"/>
            <a:ext cx="9143999" cy="3913974"/>
          </a:xfrm>
          <a:custGeom>
            <a:avLst/>
            <a:gdLst>
              <a:gd name="connsiteX0" fmla="*/ 17016412 w 17016412"/>
              <a:gd name="connsiteY0" fmla="*/ 0 h 5462746"/>
              <a:gd name="connsiteX1" fmla="*/ 17016412 w 17016412"/>
              <a:gd name="connsiteY1" fmla="*/ 2552786 h 5462746"/>
              <a:gd name="connsiteX2" fmla="*/ 16814390 w 17016412"/>
              <a:gd name="connsiteY2" fmla="*/ 2715431 h 5462746"/>
              <a:gd name="connsiteX3" fmla="*/ 124008 w 17016412"/>
              <a:gd name="connsiteY3" fmla="*/ 4985526 h 5462746"/>
              <a:gd name="connsiteX4" fmla="*/ 0 w 17016412"/>
              <a:gd name="connsiteY4" fmla="*/ 4966560 h 5462746"/>
              <a:gd name="connsiteX5" fmla="*/ 0 w 17016412"/>
              <a:gd name="connsiteY5" fmla="*/ 2336137 h 5462746"/>
              <a:gd name="connsiteX6" fmla="*/ 9435 w 17016412"/>
              <a:gd name="connsiteY6" fmla="*/ 2340376 h 5462746"/>
              <a:gd name="connsiteX7" fmla="*/ 16958454 w 17016412"/>
              <a:gd name="connsiteY7" fmla="*/ 50029 h 546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2" h="5462746">
                <a:moveTo>
                  <a:pt x="17016412" y="0"/>
                </a:moveTo>
                <a:lnTo>
                  <a:pt x="17016412" y="2552786"/>
                </a:lnTo>
                <a:lnTo>
                  <a:pt x="16814390" y="2715431"/>
                </a:lnTo>
                <a:cubicBezTo>
                  <a:pt x="14951438" y="4156589"/>
                  <a:pt x="10245367" y="6466979"/>
                  <a:pt x="124008" y="4985526"/>
                </a:cubicBezTo>
                <a:lnTo>
                  <a:pt x="0" y="4966560"/>
                </a:lnTo>
                <a:lnTo>
                  <a:pt x="0" y="2336137"/>
                </a:lnTo>
                <a:lnTo>
                  <a:pt x="9435" y="2340376"/>
                </a:lnTo>
                <a:cubicBezTo>
                  <a:pt x="2445699" y="3419552"/>
                  <a:pt x="9934616" y="5938503"/>
                  <a:pt x="16958454" y="50029"/>
                </a:cubicBezTo>
                <a:close/>
              </a:path>
            </a:pathLst>
          </a:custGeom>
          <a:gradFill>
            <a:gsLst>
              <a:gs pos="0">
                <a:srgbClr val="41A377">
                  <a:alpha val="50000"/>
                </a:srgbClr>
              </a:gs>
              <a:gs pos="100000">
                <a:srgbClr val="41A377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8" name="任意多边形 17"/>
          <p:cNvSpPr/>
          <p:nvPr userDrawn="1"/>
        </p:nvSpPr>
        <p:spPr bwMode="auto">
          <a:xfrm>
            <a:off x="0" y="1618548"/>
            <a:ext cx="9143999" cy="3879474"/>
          </a:xfrm>
          <a:custGeom>
            <a:avLst/>
            <a:gdLst>
              <a:gd name="connsiteX0" fmla="*/ 17016412 w 17016412"/>
              <a:gd name="connsiteY0" fmla="*/ 0 h 5414594"/>
              <a:gd name="connsiteX1" fmla="*/ 17016412 w 17016412"/>
              <a:gd name="connsiteY1" fmla="*/ 2547045 h 5414594"/>
              <a:gd name="connsiteX2" fmla="*/ 16867418 w 17016412"/>
              <a:gd name="connsiteY2" fmla="*/ 2667106 h 5414594"/>
              <a:gd name="connsiteX3" fmla="*/ 176567 w 17016412"/>
              <a:gd name="connsiteY3" fmla="*/ 4936294 h 5414594"/>
              <a:gd name="connsiteX4" fmla="*/ 0 w 17016412"/>
              <a:gd name="connsiteY4" fmla="*/ 4909257 h 5414594"/>
              <a:gd name="connsiteX5" fmla="*/ 0 w 17016412"/>
              <a:gd name="connsiteY5" fmla="*/ 2263591 h 5414594"/>
              <a:gd name="connsiteX6" fmla="*/ 62118 w 17016412"/>
              <a:gd name="connsiteY6" fmla="*/ 2291483 h 5414594"/>
              <a:gd name="connsiteX7" fmla="*/ 17014584 w 17016412"/>
              <a:gd name="connsiteY7" fmla="*/ 1578 h 541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2" h="5414594">
                <a:moveTo>
                  <a:pt x="17016412" y="0"/>
                </a:moveTo>
                <a:lnTo>
                  <a:pt x="17016412" y="2547045"/>
                </a:lnTo>
                <a:lnTo>
                  <a:pt x="16867418" y="2667106"/>
                </a:lnTo>
                <a:cubicBezTo>
                  <a:pt x="15005325" y="4108844"/>
                  <a:pt x="10300401" y="6419937"/>
                  <a:pt x="176567" y="4936294"/>
                </a:cubicBezTo>
                <a:lnTo>
                  <a:pt x="0" y="4909257"/>
                </a:lnTo>
                <a:lnTo>
                  <a:pt x="0" y="2263591"/>
                </a:lnTo>
                <a:lnTo>
                  <a:pt x="62118" y="2291483"/>
                </a:lnTo>
                <a:cubicBezTo>
                  <a:pt x="2499233" y="3370451"/>
                  <a:pt x="9990565" y="5888916"/>
                  <a:pt x="17014584" y="1578"/>
                </a:cubicBezTo>
                <a:close/>
              </a:path>
            </a:pathLst>
          </a:custGeom>
          <a:gradFill>
            <a:gsLst>
              <a:gs pos="0">
                <a:srgbClr val="3A7B78"/>
              </a:gs>
              <a:gs pos="100000">
                <a:srgbClr val="3A7B7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9" name="任意多边形 18"/>
          <p:cNvSpPr/>
          <p:nvPr userDrawn="1"/>
        </p:nvSpPr>
        <p:spPr bwMode="auto">
          <a:xfrm>
            <a:off x="1" y="2065654"/>
            <a:ext cx="9143999" cy="3033019"/>
          </a:xfrm>
          <a:custGeom>
            <a:avLst/>
            <a:gdLst>
              <a:gd name="connsiteX0" fmla="*/ 17016413 w 17016413"/>
              <a:gd name="connsiteY0" fmla="*/ 0 h 4233194"/>
              <a:gd name="connsiteX1" fmla="*/ 17016413 w 17016413"/>
              <a:gd name="connsiteY1" fmla="*/ 2384290 h 4233194"/>
              <a:gd name="connsiteX2" fmla="*/ 16906021 w 17016413"/>
              <a:gd name="connsiteY2" fmla="*/ 2452597 h 4233194"/>
              <a:gd name="connsiteX3" fmla="*/ 365278 w 17016413"/>
              <a:gd name="connsiteY3" fmla="*/ 3134779 h 4233194"/>
              <a:gd name="connsiteX4" fmla="*/ 0 w 17016413"/>
              <a:gd name="connsiteY4" fmla="*/ 3046871 h 4233194"/>
              <a:gd name="connsiteX5" fmla="*/ 0 w 17016413"/>
              <a:gd name="connsiteY5" fmla="*/ 218261 h 4233194"/>
              <a:gd name="connsiteX6" fmla="*/ 19908 w 17016413"/>
              <a:gd name="connsiteY6" fmla="*/ 230362 h 4233194"/>
              <a:gd name="connsiteX7" fmla="*/ 16676361 w 17016413"/>
              <a:gd name="connsiteY7" fmla="*/ 217835 h 423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3" h="4233194">
                <a:moveTo>
                  <a:pt x="17016413" y="0"/>
                </a:moveTo>
                <a:lnTo>
                  <a:pt x="17016413" y="2384290"/>
                </a:lnTo>
                <a:lnTo>
                  <a:pt x="16906021" y="2452597"/>
                </a:lnTo>
                <a:cubicBezTo>
                  <a:pt x="14765913" y="3719273"/>
                  <a:pt x="9884288" y="5360930"/>
                  <a:pt x="365278" y="3134779"/>
                </a:cubicBezTo>
                <a:lnTo>
                  <a:pt x="0" y="3046871"/>
                </a:lnTo>
                <a:lnTo>
                  <a:pt x="0" y="218261"/>
                </a:lnTo>
                <a:lnTo>
                  <a:pt x="19908" y="230362"/>
                </a:lnTo>
                <a:cubicBezTo>
                  <a:pt x="1617501" y="1191324"/>
                  <a:pt x="8916959" y="5029079"/>
                  <a:pt x="16676361" y="217835"/>
                </a:cubicBezTo>
                <a:close/>
              </a:path>
            </a:pathLst>
          </a:custGeom>
          <a:gradFill>
            <a:gsLst>
              <a:gs pos="0">
                <a:srgbClr val="389670"/>
              </a:gs>
              <a:gs pos="100000">
                <a:srgbClr val="38967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20" name="任意多边形 19"/>
          <p:cNvSpPr/>
          <p:nvPr userDrawn="1"/>
        </p:nvSpPr>
        <p:spPr bwMode="auto">
          <a:xfrm>
            <a:off x="1" y="1124236"/>
            <a:ext cx="9143999" cy="3032653"/>
          </a:xfrm>
          <a:custGeom>
            <a:avLst/>
            <a:gdLst>
              <a:gd name="connsiteX0" fmla="*/ 17016413 w 17016413"/>
              <a:gd name="connsiteY0" fmla="*/ 0 h 4232683"/>
              <a:gd name="connsiteX1" fmla="*/ 17016413 w 17016413"/>
              <a:gd name="connsiteY1" fmla="*/ 2383779 h 4232683"/>
              <a:gd name="connsiteX2" fmla="*/ 16906021 w 17016413"/>
              <a:gd name="connsiteY2" fmla="*/ 2452086 h 4232683"/>
              <a:gd name="connsiteX3" fmla="*/ 365278 w 17016413"/>
              <a:gd name="connsiteY3" fmla="*/ 3134268 h 4232683"/>
              <a:gd name="connsiteX4" fmla="*/ 0 w 17016413"/>
              <a:gd name="connsiteY4" fmla="*/ 3046361 h 4232683"/>
              <a:gd name="connsiteX5" fmla="*/ 0 w 17016413"/>
              <a:gd name="connsiteY5" fmla="*/ 217863 h 4232683"/>
              <a:gd name="connsiteX6" fmla="*/ 19908 w 17016413"/>
              <a:gd name="connsiteY6" fmla="*/ 229970 h 4232683"/>
              <a:gd name="connsiteX7" fmla="*/ 16676361 w 17016413"/>
              <a:gd name="connsiteY7" fmla="*/ 217942 h 423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3" h="4232683">
                <a:moveTo>
                  <a:pt x="17016413" y="0"/>
                </a:moveTo>
                <a:lnTo>
                  <a:pt x="17016413" y="2383779"/>
                </a:lnTo>
                <a:lnTo>
                  <a:pt x="16906021" y="2452086"/>
                </a:lnTo>
                <a:cubicBezTo>
                  <a:pt x="14765913" y="3718762"/>
                  <a:pt x="9884288" y="5360419"/>
                  <a:pt x="365278" y="3134268"/>
                </a:cubicBezTo>
                <a:lnTo>
                  <a:pt x="0" y="3046361"/>
                </a:lnTo>
                <a:lnTo>
                  <a:pt x="0" y="217863"/>
                </a:lnTo>
                <a:lnTo>
                  <a:pt x="19908" y="229970"/>
                </a:lnTo>
                <a:cubicBezTo>
                  <a:pt x="1617501" y="1191501"/>
                  <a:pt x="8916959" y="5031554"/>
                  <a:pt x="16676361" y="217942"/>
                </a:cubicBezTo>
                <a:close/>
              </a:path>
            </a:pathLst>
          </a:custGeom>
          <a:gradFill>
            <a:gsLst>
              <a:gs pos="0">
                <a:srgbClr val="369470"/>
              </a:gs>
              <a:gs pos="100000">
                <a:srgbClr val="36947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 userDrawn="1"/>
        </p:nvPicPr>
        <p:blipFill>
          <a:blip r:embed="rId2"/>
          <a:srcRect t="14156" r="7421" b="25414"/>
          <a:stretch>
            <a:fillRect/>
          </a:stretch>
        </p:blipFill>
        <p:spPr>
          <a:xfrm>
            <a:off x="3021965" y="0"/>
            <a:ext cx="6122035" cy="6858000"/>
          </a:xfrm>
          <a:prstGeom prst="rect">
            <a:avLst/>
          </a:prstGeom>
        </p:spPr>
      </p:pic>
      <p:pic>
        <p:nvPicPr>
          <p:cNvPr id="3" name="图片 2" descr="图片2"/>
          <p:cNvPicPr>
            <a:picLocks noChangeAspect="1"/>
          </p:cNvPicPr>
          <p:nvPr userDrawn="1"/>
        </p:nvPicPr>
        <p:blipFill>
          <a:blip r:embed="rId2"/>
          <a:srcRect t="25935" r="31872" b="26897"/>
          <a:stretch>
            <a:fillRect/>
          </a:stretch>
        </p:blipFill>
        <p:spPr>
          <a:xfrm flipH="1" flipV="1">
            <a:off x="0" y="0"/>
            <a:ext cx="2792095" cy="3639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-5715" y="448945"/>
            <a:ext cx="9145905" cy="1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b="8869"/>
          <a:stretch>
            <a:fillRect/>
          </a:stretch>
        </p:blipFill>
        <p:spPr>
          <a:xfrm>
            <a:off x="-5715" y="4182745"/>
            <a:ext cx="9144000" cy="2675255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2540" y="66675"/>
            <a:ext cx="237490" cy="381000"/>
          </a:xfrm>
          <a:prstGeom prst="rect">
            <a:avLst/>
          </a:prstGeom>
          <a:solidFill>
            <a:srgbClr val="20715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 descr="7b0a2020202022776f7264617274223a2022220a7d0a"/>
          <p:cNvSpPr txBox="1"/>
          <p:nvPr userDrawn="1"/>
        </p:nvSpPr>
        <p:spPr>
          <a:xfrm>
            <a:off x="285750" y="73660"/>
            <a:ext cx="8857615" cy="37084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rgbClr val="B8F1E0"/>
              </a:gs>
              <a:gs pos="100000">
                <a:schemeClr val="accent1">
                  <a:lumMod val="85000"/>
                </a:schemeClr>
              </a:gs>
            </a:gsLst>
            <a:lin ang="10800000" scaled="1"/>
          </a:gradFill>
          <a:effectLst/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 userDrawn="1"/>
        </p:nvGrpSpPr>
        <p:grpSpPr>
          <a:xfrm rot="18420000">
            <a:off x="1814830" y="1851025"/>
            <a:ext cx="9845675" cy="4987925"/>
            <a:chOff x="0" y="2755078"/>
            <a:chExt cx="12192000" cy="48729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0" y="3714103"/>
              <a:ext cx="12191999" cy="3913974"/>
            </a:xfrm>
            <a:custGeom>
              <a:avLst/>
              <a:gdLst>
                <a:gd name="connsiteX0" fmla="*/ 17016412 w 17016412"/>
                <a:gd name="connsiteY0" fmla="*/ 0 h 5462746"/>
                <a:gd name="connsiteX1" fmla="*/ 17016412 w 17016412"/>
                <a:gd name="connsiteY1" fmla="*/ 2552786 h 5462746"/>
                <a:gd name="connsiteX2" fmla="*/ 16814390 w 17016412"/>
                <a:gd name="connsiteY2" fmla="*/ 2715431 h 5462746"/>
                <a:gd name="connsiteX3" fmla="*/ 124008 w 17016412"/>
                <a:gd name="connsiteY3" fmla="*/ 4985526 h 5462746"/>
                <a:gd name="connsiteX4" fmla="*/ 0 w 17016412"/>
                <a:gd name="connsiteY4" fmla="*/ 4966560 h 5462746"/>
                <a:gd name="connsiteX5" fmla="*/ 0 w 17016412"/>
                <a:gd name="connsiteY5" fmla="*/ 2336137 h 5462746"/>
                <a:gd name="connsiteX6" fmla="*/ 9435 w 17016412"/>
                <a:gd name="connsiteY6" fmla="*/ 2340376 h 5462746"/>
                <a:gd name="connsiteX7" fmla="*/ 16958454 w 17016412"/>
                <a:gd name="connsiteY7" fmla="*/ 50029 h 546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62746">
                  <a:moveTo>
                    <a:pt x="17016412" y="0"/>
                  </a:moveTo>
                  <a:lnTo>
                    <a:pt x="17016412" y="2552786"/>
                  </a:lnTo>
                  <a:lnTo>
                    <a:pt x="16814390" y="2715431"/>
                  </a:lnTo>
                  <a:cubicBezTo>
                    <a:pt x="14951438" y="4156589"/>
                    <a:pt x="10245367" y="6466979"/>
                    <a:pt x="124008" y="4985526"/>
                  </a:cubicBezTo>
                  <a:lnTo>
                    <a:pt x="0" y="4966560"/>
                  </a:lnTo>
                  <a:lnTo>
                    <a:pt x="0" y="2336137"/>
                  </a:lnTo>
                  <a:lnTo>
                    <a:pt x="9435" y="2340376"/>
                  </a:lnTo>
                  <a:cubicBezTo>
                    <a:pt x="2445699" y="3419552"/>
                    <a:pt x="9934616" y="5938503"/>
                    <a:pt x="16958454" y="50029"/>
                  </a:cubicBezTo>
                  <a:close/>
                </a:path>
              </a:pathLst>
            </a:custGeom>
            <a:gradFill>
              <a:gsLst>
                <a:gs pos="0">
                  <a:srgbClr val="41A377">
                    <a:alpha val="50000"/>
                  </a:srgbClr>
                </a:gs>
                <a:gs pos="100000">
                  <a:srgbClr val="41A37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0" y="3249390"/>
              <a:ext cx="12191999" cy="3879474"/>
            </a:xfrm>
            <a:custGeom>
              <a:avLst/>
              <a:gdLst>
                <a:gd name="connsiteX0" fmla="*/ 17016412 w 17016412"/>
                <a:gd name="connsiteY0" fmla="*/ 0 h 5414594"/>
                <a:gd name="connsiteX1" fmla="*/ 17016412 w 17016412"/>
                <a:gd name="connsiteY1" fmla="*/ 2547045 h 5414594"/>
                <a:gd name="connsiteX2" fmla="*/ 16867418 w 17016412"/>
                <a:gd name="connsiteY2" fmla="*/ 2667106 h 5414594"/>
                <a:gd name="connsiteX3" fmla="*/ 176567 w 17016412"/>
                <a:gd name="connsiteY3" fmla="*/ 4936294 h 5414594"/>
                <a:gd name="connsiteX4" fmla="*/ 0 w 17016412"/>
                <a:gd name="connsiteY4" fmla="*/ 4909257 h 5414594"/>
                <a:gd name="connsiteX5" fmla="*/ 0 w 17016412"/>
                <a:gd name="connsiteY5" fmla="*/ 2263591 h 5414594"/>
                <a:gd name="connsiteX6" fmla="*/ 62118 w 17016412"/>
                <a:gd name="connsiteY6" fmla="*/ 2291483 h 5414594"/>
                <a:gd name="connsiteX7" fmla="*/ 17014584 w 17016412"/>
                <a:gd name="connsiteY7" fmla="*/ 1578 h 54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14594">
                  <a:moveTo>
                    <a:pt x="17016412" y="0"/>
                  </a:moveTo>
                  <a:lnTo>
                    <a:pt x="17016412" y="2547045"/>
                  </a:lnTo>
                  <a:lnTo>
                    <a:pt x="16867418" y="2667106"/>
                  </a:lnTo>
                  <a:cubicBezTo>
                    <a:pt x="15005325" y="4108844"/>
                    <a:pt x="10300401" y="6419937"/>
                    <a:pt x="176567" y="4936294"/>
                  </a:cubicBezTo>
                  <a:lnTo>
                    <a:pt x="0" y="4909257"/>
                  </a:lnTo>
                  <a:lnTo>
                    <a:pt x="0" y="2263591"/>
                  </a:lnTo>
                  <a:lnTo>
                    <a:pt x="62118" y="2291483"/>
                  </a:lnTo>
                  <a:cubicBezTo>
                    <a:pt x="2499233" y="3370451"/>
                    <a:pt x="9990565" y="5888916"/>
                    <a:pt x="17014584" y="1578"/>
                  </a:cubicBezTo>
                  <a:close/>
                </a:path>
              </a:pathLst>
            </a:custGeom>
            <a:gradFill>
              <a:gsLst>
                <a:gs pos="0">
                  <a:srgbClr val="3A7B78"/>
                </a:gs>
                <a:gs pos="100000">
                  <a:srgbClr val="3A7B7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1" y="3696496"/>
              <a:ext cx="12191999" cy="3033019"/>
            </a:xfrm>
            <a:custGeom>
              <a:avLst/>
              <a:gdLst>
                <a:gd name="connsiteX0" fmla="*/ 17016413 w 17016413"/>
                <a:gd name="connsiteY0" fmla="*/ 0 h 4233194"/>
                <a:gd name="connsiteX1" fmla="*/ 17016413 w 17016413"/>
                <a:gd name="connsiteY1" fmla="*/ 2384290 h 4233194"/>
                <a:gd name="connsiteX2" fmla="*/ 16906021 w 17016413"/>
                <a:gd name="connsiteY2" fmla="*/ 2452597 h 4233194"/>
                <a:gd name="connsiteX3" fmla="*/ 365278 w 17016413"/>
                <a:gd name="connsiteY3" fmla="*/ 3134779 h 4233194"/>
                <a:gd name="connsiteX4" fmla="*/ 0 w 17016413"/>
                <a:gd name="connsiteY4" fmla="*/ 3046871 h 4233194"/>
                <a:gd name="connsiteX5" fmla="*/ 0 w 17016413"/>
                <a:gd name="connsiteY5" fmla="*/ 218261 h 4233194"/>
                <a:gd name="connsiteX6" fmla="*/ 19908 w 17016413"/>
                <a:gd name="connsiteY6" fmla="*/ 230362 h 4233194"/>
                <a:gd name="connsiteX7" fmla="*/ 16676361 w 17016413"/>
                <a:gd name="connsiteY7" fmla="*/ 217835 h 42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3194">
                  <a:moveTo>
                    <a:pt x="17016413" y="0"/>
                  </a:moveTo>
                  <a:lnTo>
                    <a:pt x="17016413" y="2384290"/>
                  </a:lnTo>
                  <a:lnTo>
                    <a:pt x="16906021" y="2452597"/>
                  </a:lnTo>
                  <a:cubicBezTo>
                    <a:pt x="14765913" y="3719273"/>
                    <a:pt x="9884288" y="5360930"/>
                    <a:pt x="365278" y="3134779"/>
                  </a:cubicBezTo>
                  <a:lnTo>
                    <a:pt x="0" y="3046871"/>
                  </a:lnTo>
                  <a:lnTo>
                    <a:pt x="0" y="218261"/>
                  </a:lnTo>
                  <a:lnTo>
                    <a:pt x="19908" y="230362"/>
                  </a:lnTo>
                  <a:cubicBezTo>
                    <a:pt x="1617501" y="1191324"/>
                    <a:pt x="8916959" y="5029079"/>
                    <a:pt x="16676361" y="217835"/>
                  </a:cubicBezTo>
                  <a:close/>
                </a:path>
              </a:pathLst>
            </a:custGeom>
            <a:gradFill>
              <a:gsLst>
                <a:gs pos="0">
                  <a:srgbClr val="389670"/>
                </a:gs>
                <a:gs pos="100000">
                  <a:srgbClr val="3896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1" y="2755078"/>
              <a:ext cx="12191999" cy="3032653"/>
            </a:xfrm>
            <a:custGeom>
              <a:avLst/>
              <a:gdLst>
                <a:gd name="connsiteX0" fmla="*/ 17016413 w 17016413"/>
                <a:gd name="connsiteY0" fmla="*/ 0 h 4232683"/>
                <a:gd name="connsiteX1" fmla="*/ 17016413 w 17016413"/>
                <a:gd name="connsiteY1" fmla="*/ 2383779 h 4232683"/>
                <a:gd name="connsiteX2" fmla="*/ 16906021 w 17016413"/>
                <a:gd name="connsiteY2" fmla="*/ 2452086 h 4232683"/>
                <a:gd name="connsiteX3" fmla="*/ 365278 w 17016413"/>
                <a:gd name="connsiteY3" fmla="*/ 3134268 h 4232683"/>
                <a:gd name="connsiteX4" fmla="*/ 0 w 17016413"/>
                <a:gd name="connsiteY4" fmla="*/ 3046361 h 4232683"/>
                <a:gd name="connsiteX5" fmla="*/ 0 w 17016413"/>
                <a:gd name="connsiteY5" fmla="*/ 217863 h 4232683"/>
                <a:gd name="connsiteX6" fmla="*/ 19908 w 17016413"/>
                <a:gd name="connsiteY6" fmla="*/ 229970 h 4232683"/>
                <a:gd name="connsiteX7" fmla="*/ 16676361 w 17016413"/>
                <a:gd name="connsiteY7" fmla="*/ 217942 h 42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2683">
                  <a:moveTo>
                    <a:pt x="17016413" y="0"/>
                  </a:moveTo>
                  <a:lnTo>
                    <a:pt x="17016413" y="2383779"/>
                  </a:lnTo>
                  <a:lnTo>
                    <a:pt x="16906021" y="2452086"/>
                  </a:lnTo>
                  <a:cubicBezTo>
                    <a:pt x="14765913" y="3718762"/>
                    <a:pt x="9884288" y="5360419"/>
                    <a:pt x="365278" y="3134268"/>
                  </a:cubicBezTo>
                  <a:lnTo>
                    <a:pt x="0" y="3046361"/>
                  </a:lnTo>
                  <a:lnTo>
                    <a:pt x="0" y="217863"/>
                  </a:lnTo>
                  <a:lnTo>
                    <a:pt x="19908" y="229970"/>
                  </a:lnTo>
                  <a:cubicBezTo>
                    <a:pt x="1617501" y="1191501"/>
                    <a:pt x="8916959" y="5031554"/>
                    <a:pt x="16676361" y="217942"/>
                  </a:cubicBezTo>
                  <a:close/>
                </a:path>
              </a:pathLst>
            </a:custGeom>
            <a:gradFill>
              <a:gsLst>
                <a:gs pos="0">
                  <a:srgbClr val="369470"/>
                </a:gs>
                <a:gs pos="100000">
                  <a:srgbClr val="3694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18.jpeg"/><Relationship Id="rId2" Type="http://schemas.openxmlformats.org/officeDocument/2006/relationships/tags" Target="../tags/tag13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19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3" Type="http://schemas.openxmlformats.org/officeDocument/2006/relationships/tags" Target="../tags/tag17.xml"/><Relationship Id="rId2" Type="http://schemas.openxmlformats.org/officeDocument/2006/relationships/image" Target="../media/image20.png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3" Type="http://schemas.openxmlformats.org/officeDocument/2006/relationships/tags" Target="../tags/tag11.xml"/><Relationship Id="rId2" Type="http://schemas.openxmlformats.org/officeDocument/2006/relationships/image" Target="../media/image13.png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/>
          <p:cNvSpPr txBox="1"/>
          <p:nvPr/>
        </p:nvSpPr>
        <p:spPr>
          <a:xfrm>
            <a:off x="2547938" y="1496695"/>
            <a:ext cx="4048125" cy="14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9D3D4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4400" b="1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学员操作手册</a:t>
            </a:r>
            <a:endParaRPr lang="zh-CN" altLang="en-US" sz="4400" b="1" dirty="0">
              <a:solidFill>
                <a:schemeClr val="bg1"/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（电脑端）</a:t>
            </a:r>
            <a:endParaRPr lang="zh-CN" altLang="en-US" sz="4400" b="1" dirty="0">
              <a:solidFill>
                <a:schemeClr val="bg1"/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9102"/>
          <a:stretch>
            <a:fillRect/>
          </a:stretch>
        </p:blipFill>
        <p:spPr>
          <a:xfrm>
            <a:off x="252095" y="2867660"/>
            <a:ext cx="4551295" cy="306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圆角矩形 6" descr="7b0a202020202262756c6c6574223a20227b5c2263617465676f727949645c223a31303031322c5c2274656d706c61746549645c223a32303233313337337d220a7d0a"/>
          <p:cNvSpPr/>
          <p:nvPr>
            <p:custDataLst>
              <p:tags r:id="rId2"/>
            </p:custDataLst>
          </p:nvPr>
        </p:nvSpPr>
        <p:spPr>
          <a:xfrm>
            <a:off x="252095" y="814705"/>
            <a:ext cx="8639810" cy="1761490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在班级页面右上方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【培训证书】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-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【生成电子版证书】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-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【下载证书】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，可将证书保存到本地。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如果显示“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您还没有达到证书要求，暂时不可以获得证书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”，请再次查看教学计划和学习档案，查询是否有未达到考核要求的环节，达到要求后方可下载证书。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若显示姓名有误，在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【学习档案】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中点击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【编辑】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，修改个人信息后保存。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请合理安排时间完成学习任务。每张证书均对应有唯一证书编号可进行溯源调查，切勿修改他人证书自用。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3"/>
          <a:srcRect t="8895"/>
          <a:stretch>
            <a:fillRect/>
          </a:stretch>
        </p:blipFill>
        <p:spPr>
          <a:xfrm>
            <a:off x="4869180" y="2867660"/>
            <a:ext cx="4022747" cy="306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图片 3" descr="点击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60000">
            <a:off x="5304155" y="3088005"/>
            <a:ext cx="358140" cy="358140"/>
          </a:xfrm>
          <a:prstGeom prst="rect">
            <a:avLst/>
          </a:prstGeom>
        </p:spPr>
      </p:pic>
      <p:pic>
        <p:nvPicPr>
          <p:cNvPr id="5" name="图片 4" descr="点击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60000">
            <a:off x="2206625" y="5334635"/>
            <a:ext cx="358140" cy="358140"/>
          </a:xfrm>
          <a:prstGeom prst="rect">
            <a:avLst/>
          </a:prstGeom>
        </p:spPr>
      </p:pic>
      <p:sp>
        <p:nvSpPr>
          <p:cNvPr id="12" name="文本框 11" descr="7b0a2020202022776f7264617274223a2022220a7d0a"/>
          <p:cNvSpPr txBox="1"/>
          <p:nvPr/>
        </p:nvSpPr>
        <p:spPr>
          <a:xfrm>
            <a:off x="285750" y="73660"/>
            <a:ext cx="274256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4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培训证书</a:t>
            </a: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252095" y="814705"/>
            <a:ext cx="8639810" cy="822325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在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【学习中心】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-【账户安全】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板块中，可以修改登录密码，绑定手机号、邮箱、微信。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忘记密码时，可以通过手机号或邮箱找回密码。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12" name="文本框 11" descr="7b0a2020202022776f7264617274223a2022220a7d0a"/>
          <p:cNvSpPr txBox="1"/>
          <p:nvPr/>
        </p:nvSpPr>
        <p:spPr>
          <a:xfrm>
            <a:off x="285750" y="73660"/>
            <a:ext cx="274256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5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账户安全</a:t>
            </a: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51890" y="1866265"/>
            <a:ext cx="6840220" cy="4645660"/>
            <a:chOff x="1814" y="1377"/>
            <a:chExt cx="10772" cy="7316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814" y="1377"/>
              <a:ext cx="10772" cy="7317"/>
            </a:xfrm>
            <a:prstGeom prst="rect">
              <a:avLst/>
            </a:prstGeom>
            <a:ln w="3175">
              <a:solidFill>
                <a:srgbClr val="015CDF"/>
              </a:solidFill>
            </a:ln>
          </p:spPr>
        </p:pic>
        <p:pic>
          <p:nvPicPr>
            <p:cNvPr id="9" name="图片 8" descr="点击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860000">
              <a:off x="5869" y="1609"/>
              <a:ext cx="564" cy="564"/>
            </a:xfrm>
            <a:prstGeom prst="rect">
              <a:avLst/>
            </a:prstGeom>
          </p:spPr>
        </p:pic>
        <p:pic>
          <p:nvPicPr>
            <p:cNvPr id="10" name="图片 9" descr="点击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860000">
              <a:off x="2834" y="3040"/>
              <a:ext cx="564" cy="56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66920" y="2314575"/>
            <a:ext cx="2150110" cy="2228850"/>
            <a:chOff x="4330" y="7403"/>
            <a:chExt cx="2260" cy="2343"/>
          </a:xfrm>
        </p:grpSpPr>
        <p:pic>
          <p:nvPicPr>
            <p:cNvPr id="3" name="Picture 9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3358" r="2690" b="2785"/>
            <a:stretch>
              <a:fillRect/>
            </a:stretch>
          </p:blipFill>
          <p:spPr bwMode="auto">
            <a:xfrm>
              <a:off x="4565" y="7403"/>
              <a:ext cx="1790" cy="1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Placeholder 4"/>
            <p:cNvSpPr txBox="1"/>
            <p:nvPr>
              <p:custDataLst>
                <p:tags r:id="rId3"/>
              </p:custDataLst>
            </p:nvPr>
          </p:nvSpPr>
          <p:spPr>
            <a:xfrm>
              <a:off x="4330" y="9380"/>
              <a:ext cx="2260" cy="366"/>
            </a:xfrm>
            <a:prstGeom prst="rect">
              <a:avLst/>
            </a:prstGeom>
            <a:effectLst/>
          </p:spPr>
          <p:txBody>
            <a:bodyPr lIns="0" tIns="0" rIns="0" bIns="0" anchor="t"/>
            <a:lstStyle>
              <a:lvl1pPr marL="0" indent="0" algn="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spcBef>
                  <a:spcPts val="0"/>
                </a:spcBef>
                <a:defRPr/>
              </a:pPr>
              <a:r>
                <a:rPr lang="zh-CN" altLang="en-US" dirty="0">
                  <a:solidFill>
                    <a:schemeClr val="bg1"/>
                  </a:solidFill>
                  <a:effectLst/>
                  <a:latin typeface="HarmonyOS Sans SC" panose="00000500000000000000" charset="-122"/>
                  <a:ea typeface="HarmonyOS Sans SC" panose="00000500000000000000" charset="-122"/>
                  <a:cs typeface="HarmonyOS Sans SC" panose="00000500000000000000" charset="-122"/>
                </a:rPr>
                <a:t>扫码下载移动端</a:t>
              </a:r>
              <a:r>
                <a:rPr lang="en-US" altLang="zh-CN" dirty="0">
                  <a:solidFill>
                    <a:schemeClr val="bg1"/>
                  </a:solidFill>
                  <a:effectLst/>
                  <a:latin typeface="HarmonyOS Sans SC" panose="00000500000000000000" charset="-122"/>
                  <a:ea typeface="HarmonyOS Sans SC" panose="00000500000000000000" charset="-122"/>
                  <a:cs typeface="HarmonyOS Sans SC" panose="00000500000000000000" charset="-122"/>
                </a:rPr>
                <a:t>App</a:t>
              </a:r>
              <a:endParaRPr lang="en-US" altLang="zh-CN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78990" y="2903855"/>
            <a:ext cx="2232660" cy="1050290"/>
            <a:chOff x="7783" y="7804"/>
            <a:chExt cx="3516" cy="1654"/>
          </a:xfrm>
        </p:grpSpPr>
        <p:sp>
          <p:nvSpPr>
            <p:cNvPr id="14" name="文本框 13"/>
            <p:cNvSpPr txBox="1"/>
            <p:nvPr/>
          </p:nvSpPr>
          <p:spPr>
            <a:xfrm>
              <a:off x="7783" y="7804"/>
              <a:ext cx="3516" cy="16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r" fontAlgn="auto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在线客服</a:t>
              </a:r>
              <a:endParaRPr lang="zh-CN" altLang="en-US" sz="2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  <a:p>
              <a:pPr indent="0" algn="r" fontAlgn="auto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400-875-7650</a:t>
              </a:r>
              <a:endParaRPr lang="zh-CN" altLang="en-US" sz="2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  <p:pic>
          <p:nvPicPr>
            <p:cNvPr id="15" name="https://img8.file.cache.docer.com/storage/official/image/2023/05/15/ba525e174b683a774a90bf15381915e9.png" descr="耳机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260000">
              <a:off x="8148" y="7903"/>
              <a:ext cx="676" cy="676"/>
            </a:xfrm>
            <a:prstGeom prst="rect">
              <a:avLst/>
            </a:prstGeom>
            <a:noFill/>
            <a:effectLst>
              <a:outerShdw blurRad="63500" dist="50800" dir="13200000" algn="ctr" rotWithShape="0">
                <a:srgbClr val="029D5B">
                  <a:alpha val="5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9345" y="865505"/>
            <a:ext cx="1981200" cy="55372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Tahoma" panose="020B0604030504040204" pitchFamily="34" charset="0"/>
              </a:rPr>
              <a:t>目录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Tahoma" panose="020B0604030504040204" pitchFamily="34" charset="0"/>
            </a:endParaRPr>
          </a:p>
        </p:txBody>
      </p:sp>
      <p:sp>
        <p:nvSpPr>
          <p:cNvPr id="16" name="Text Placeholder 3"/>
          <p:cNvSpPr txBox="1"/>
          <p:nvPr>
            <p:custDataLst>
              <p:tags r:id="rId1"/>
            </p:custDataLst>
          </p:nvPr>
        </p:nvSpPr>
        <p:spPr>
          <a:xfrm>
            <a:off x="2552700" y="239776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01.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登录进班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4" name="Text Placeholder 3"/>
          <p:cNvSpPr txBox="1"/>
          <p:nvPr>
            <p:custDataLst>
              <p:tags r:id="rId2"/>
            </p:custDataLst>
          </p:nvPr>
        </p:nvSpPr>
        <p:spPr>
          <a:xfrm>
            <a:off x="2552700" y="297307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02.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我的课堂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6" name="Text Placeholder 3"/>
          <p:cNvSpPr txBox="1"/>
          <p:nvPr>
            <p:custDataLst>
              <p:tags r:id="rId3"/>
            </p:custDataLst>
          </p:nvPr>
        </p:nvSpPr>
        <p:spPr>
          <a:xfrm>
            <a:off x="2552700" y="354838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03.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学习档案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5" name="Text Placeholder 3"/>
          <p:cNvSpPr txBox="1"/>
          <p:nvPr>
            <p:custDataLst>
              <p:tags r:id="rId4"/>
            </p:custDataLst>
          </p:nvPr>
        </p:nvSpPr>
        <p:spPr>
          <a:xfrm>
            <a:off x="2552700" y="412369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04. 培训证书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9" name="Text Placeholder 3"/>
          <p:cNvSpPr txBox="1"/>
          <p:nvPr>
            <p:custDataLst>
              <p:tags r:id="rId5"/>
            </p:custDataLst>
          </p:nvPr>
        </p:nvSpPr>
        <p:spPr>
          <a:xfrm>
            <a:off x="2552700" y="469900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05.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账户安全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38125" y="652780"/>
            <a:ext cx="8804275" cy="532765"/>
          </a:xfrm>
          <a:prstGeom prst="round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请打开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【长江师范学院官网】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，搜索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【教师发展平台（师德师风）】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，点击在线服务下方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【进入服务】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，进入长江师范学院教师工作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部首页，点击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个人中心】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进入培训学习页面。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1535430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01. 登录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进班</a:t>
            </a:r>
            <a:endParaRPr lang="zh-CN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18" name="图片 17" descr="点击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860000">
            <a:off x="3580765" y="1502410"/>
            <a:ext cx="358140" cy="358140"/>
          </a:xfrm>
          <a:prstGeom prst="rect">
            <a:avLst/>
          </a:prstGeom>
        </p:spPr>
      </p:pic>
      <p:pic>
        <p:nvPicPr>
          <p:cNvPr id="9" name="图片 8" descr="点击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860000">
            <a:off x="7796530" y="4839970"/>
            <a:ext cx="358140" cy="349250"/>
          </a:xfrm>
          <a:prstGeom prst="rect">
            <a:avLst/>
          </a:prstGeom>
        </p:spPr>
      </p:pic>
      <p:pic>
        <p:nvPicPr>
          <p:cNvPr id="11" name="图片 10" descr="点击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860000">
            <a:off x="5720080" y="4427855"/>
            <a:ext cx="358140" cy="349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" y="1289050"/>
            <a:ext cx="5461635" cy="30283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795" y="3808730"/>
            <a:ext cx="5172710" cy="2908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720" y="1936115"/>
            <a:ext cx="7216140" cy="4598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 descr="7b0a2020202022776f7264617274223a2022220a7d0a"/>
          <p:cNvSpPr txBox="1"/>
          <p:nvPr/>
        </p:nvSpPr>
        <p:spPr>
          <a:xfrm>
            <a:off x="285750" y="73660"/>
            <a:ext cx="1535430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02. 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进入班级</a:t>
            </a:r>
            <a:endParaRPr lang="zh-CN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3" name="圆角矩形 2" descr="7b0a202020202262756c6c6574223a20227b5c2263617465676f727949645c223a31303031322c5c2274656d706c61746549645c223a32303233313337337d220a7d0a"/>
          <p:cNvSpPr/>
          <p:nvPr>
            <p:custDataLst>
              <p:tags r:id="rId2"/>
            </p:custDataLst>
          </p:nvPr>
        </p:nvSpPr>
        <p:spPr>
          <a:xfrm>
            <a:off x="252095" y="614680"/>
            <a:ext cx="8639810" cy="1268095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在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【我的学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堂】-【项目】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页面找到本期培训的项目，点击项目右下方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【立即学习】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进入班级开始学习。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首次登录按照要求完善信息。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注：以下项目为示例，具体学习项目名称以平台实际为准。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14" name="图片 13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7316470" y="3937000"/>
            <a:ext cx="358140" cy="358140"/>
          </a:xfrm>
          <a:prstGeom prst="rect">
            <a:avLst/>
          </a:prstGeom>
        </p:spPr>
      </p:pic>
      <p:pic>
        <p:nvPicPr>
          <p:cNvPr id="16" name="图片 15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1805940" y="2894965"/>
            <a:ext cx="358140" cy="358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285750" y="697865"/>
            <a:ext cx="8639810" cy="2032635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进入班级后，可以看到以下学习页面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本次培训分为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师德专题教育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”“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师德教育实践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”“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师德警示教育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三部分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学习内容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1.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师德专题教育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：为学员按考核学时的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倍及以上提供视频课程，由学员自主选学不少于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7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学时（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45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分钟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/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学时）的视频课程，本环节计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7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学时。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2.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师德教育实践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：结合活动撰写一篇心得体会（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不少于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800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字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）或教育箴言（不限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字数），本环节计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3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学时。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3.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师德警示教育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：学员需在规定时间内完成不少于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6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学时（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45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分钟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/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学时）的视频课程学习任务。完成相应学时的课程学习任务后，需参加在线考试，考试内容为课程所学内容，本环节计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6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学时。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13" name="文本框 12" descr="7b0a2020202022776f7264617274223a2022220a7d0a"/>
          <p:cNvSpPr txBox="1"/>
          <p:nvPr/>
        </p:nvSpPr>
        <p:spPr>
          <a:xfrm>
            <a:off x="285750" y="73660"/>
            <a:ext cx="221932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2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班级</a:t>
            </a:r>
            <a:endParaRPr lang="zh-CN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55" y="2856865"/>
            <a:ext cx="6209665" cy="3816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1918970"/>
            <a:ext cx="4888230" cy="2004695"/>
          </a:xfrm>
          <a:prstGeom prst="rect">
            <a:avLst/>
          </a:prstGeom>
        </p:spPr>
      </p:pic>
      <p:sp>
        <p:nvSpPr>
          <p:cNvPr id="11" name="圆角矩形 10" descr="7b0a202020202262756c6c6574223a20227b5c2263617465676f727949645c223a31303031322c5c2274656d706c61746549645c223a32303233313337337d220a7d0a"/>
          <p:cNvSpPr/>
          <p:nvPr>
            <p:custDataLst>
              <p:tags r:id="rId2"/>
            </p:custDataLst>
          </p:nvPr>
        </p:nvSpPr>
        <p:spPr>
          <a:xfrm>
            <a:off x="285750" y="697865"/>
            <a:ext cx="8639810" cy="1111250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【我的课堂】-【课程学习】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查看考核要求和已完成时长。可选择课程模块学习感兴趣课程，点击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【学习】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观看课程，系统自动记录观看时长，刷新页面后显示最新学习进度。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点击课程集数观看对应视频，集数后显示每集时长和进度。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【笔记】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支持一边听课一边做记录。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039870"/>
            <a:ext cx="4887595" cy="2660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图片 8" descr="点击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60000">
            <a:off x="4864735" y="3378835"/>
            <a:ext cx="358140" cy="358140"/>
          </a:xfrm>
          <a:prstGeom prst="rect">
            <a:avLst/>
          </a:prstGeom>
        </p:spPr>
      </p:pic>
      <p:pic>
        <p:nvPicPr>
          <p:cNvPr id="10" name="图片 9" descr="点击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60000">
            <a:off x="855345" y="2037715"/>
            <a:ext cx="358140" cy="358140"/>
          </a:xfrm>
          <a:prstGeom prst="rect">
            <a:avLst/>
          </a:prstGeom>
        </p:spPr>
      </p:pic>
      <p:pic>
        <p:nvPicPr>
          <p:cNvPr id="12" name="图片 11" descr="点击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60000">
            <a:off x="4002405" y="4282440"/>
            <a:ext cx="358140" cy="358140"/>
          </a:xfrm>
          <a:prstGeom prst="rect">
            <a:avLst/>
          </a:prstGeom>
        </p:spPr>
      </p:pic>
      <p:sp>
        <p:nvSpPr>
          <p:cNvPr id="13" name="文本框 12" descr="7b0a2020202022776f7264617274223a2022220a7d0a"/>
          <p:cNvSpPr txBox="1"/>
          <p:nvPr/>
        </p:nvSpPr>
        <p:spPr>
          <a:xfrm>
            <a:off x="285750" y="73660"/>
            <a:ext cx="221932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2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我的课堂-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课程学习</a:t>
            </a:r>
            <a:endParaRPr lang="zh-CN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16" name="线形标注 2 15"/>
          <p:cNvSpPr/>
          <p:nvPr/>
        </p:nvSpPr>
        <p:spPr>
          <a:xfrm>
            <a:off x="6301105" y="2248535"/>
            <a:ext cx="2322195" cy="1390015"/>
          </a:xfrm>
          <a:prstGeom prst="borderCallout2">
            <a:avLst>
              <a:gd name="adj1" fmla="val 18750"/>
              <a:gd name="adj2" fmla="val -8333"/>
              <a:gd name="adj3" fmla="val 19415"/>
              <a:gd name="adj4" fmla="val -26524"/>
              <a:gd name="adj5" fmla="val 82457"/>
              <a:gd name="adj6" fmla="val -93409"/>
            </a:avLst>
          </a:prstGeom>
          <a:solidFill>
            <a:srgbClr val="46857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>
                <a:latin typeface="HarmonyOS Sans SC" panose="00000500000000000000" charset="-122"/>
                <a:ea typeface="HarmonyOS Sans SC" panose="00000500000000000000" charset="-122"/>
              </a:rPr>
              <a:t>只要总体完成分钟数达到要求即可，部分课程学习进度未到100%可不用理会。</a:t>
            </a:r>
            <a:endParaRPr lang="zh-CN" altLang="en-US"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14" name="线形标注 2 13"/>
          <p:cNvSpPr/>
          <p:nvPr/>
        </p:nvSpPr>
        <p:spPr>
          <a:xfrm>
            <a:off x="6009005" y="4604385"/>
            <a:ext cx="1663700" cy="932815"/>
          </a:xfrm>
          <a:prstGeom prst="borderCallout2">
            <a:avLst>
              <a:gd name="adj1" fmla="val 18750"/>
              <a:gd name="adj2" fmla="val -8333"/>
              <a:gd name="adj3" fmla="val 19415"/>
              <a:gd name="adj4" fmla="val -26524"/>
              <a:gd name="adj5" fmla="val 57930"/>
              <a:gd name="adj6" fmla="val -50648"/>
            </a:avLst>
          </a:prstGeom>
          <a:solidFill>
            <a:srgbClr val="46857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>
                <a:latin typeface="HarmonyOS Sans SC" panose="00000500000000000000" charset="-122"/>
                <a:ea typeface="HarmonyOS Sans SC" panose="00000500000000000000" charset="-122"/>
              </a:rPr>
              <a:t>点击目录集数观看视频。</a:t>
            </a:r>
            <a:endParaRPr lang="zh-CN" altLang="en-US"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2105660"/>
            <a:ext cx="8161020" cy="2057400"/>
          </a:xfrm>
          <a:prstGeom prst="rect">
            <a:avLst/>
          </a:prstGeom>
        </p:spPr>
      </p:pic>
      <p:sp>
        <p:nvSpPr>
          <p:cNvPr id="5" name="圆角矩形 4" descr="7b0a202020202262756c6c6574223a20227b5c2263617465676f727949645c223a31303031322c5c2274656d706c61746549645c223a32303233313337337d220a7d0a"/>
          <p:cNvSpPr/>
          <p:nvPr>
            <p:custDataLst>
              <p:tags r:id="rId2"/>
            </p:custDataLst>
          </p:nvPr>
        </p:nvSpPr>
        <p:spPr>
          <a:xfrm>
            <a:off x="252095" y="688975"/>
            <a:ext cx="8639810" cy="1416685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【我的课堂】-【师德教育实践】</a:t>
            </a:r>
            <a:r>
              <a:rPr lang="en-US" altLang="zh-CN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-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【心得撰写】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，查看考核要求（心得体会和教育箴言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二选一）和已完成数量。点击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【撰写】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进入研修成果详情页面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心得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撰写为问答题，请根据题目要求完成，建议先在电脑本地撰写完成后以附件形式提交。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【保存，下次接着做】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可以再次编辑修改；点击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【我要交卷 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将直接提交不能再次编辑。已提交但未评阅的成果可撤回，若已经评阅需撤回请联系本单位管理员找平台负责人操作。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5" y="4286885"/>
            <a:ext cx="5133340" cy="24466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图片 16" descr="点击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60000">
            <a:off x="1332230" y="2517775"/>
            <a:ext cx="358140" cy="358140"/>
          </a:xfrm>
          <a:prstGeom prst="rect">
            <a:avLst/>
          </a:prstGeom>
        </p:spPr>
      </p:pic>
      <p:pic>
        <p:nvPicPr>
          <p:cNvPr id="18" name="图片 17" descr="点击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60000">
            <a:off x="8118475" y="3770630"/>
            <a:ext cx="358140" cy="358140"/>
          </a:xfrm>
          <a:prstGeom prst="rect">
            <a:avLst/>
          </a:prstGeom>
        </p:spPr>
      </p:pic>
      <p:pic>
        <p:nvPicPr>
          <p:cNvPr id="19" name="图片 18" descr="点击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60000">
            <a:off x="3207385" y="6479540"/>
            <a:ext cx="288925" cy="288925"/>
          </a:xfrm>
          <a:prstGeom prst="rect">
            <a:avLst/>
          </a:prstGeom>
        </p:spPr>
      </p:pic>
      <p:sp>
        <p:nvSpPr>
          <p:cNvPr id="2" name="文本框 1" descr="7b0a2020202022776f7264617274223a2022220a7d0a"/>
          <p:cNvSpPr txBox="1"/>
          <p:nvPr/>
        </p:nvSpPr>
        <p:spPr>
          <a:xfrm>
            <a:off x="285750" y="73660"/>
            <a:ext cx="274256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03. 我的课堂-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心得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撰写</a:t>
            </a:r>
            <a:endParaRPr lang="zh-CN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3" name="线形标注 2 2"/>
          <p:cNvSpPr/>
          <p:nvPr/>
        </p:nvSpPr>
        <p:spPr>
          <a:xfrm>
            <a:off x="6053455" y="4805680"/>
            <a:ext cx="2132330" cy="10858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0175"/>
              <a:gd name="adj6" fmla="val -118522"/>
            </a:avLst>
          </a:prstGeom>
          <a:solidFill>
            <a:srgbClr val="46857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HarmonyOS Sans SC" panose="00000500000000000000" charset="-122"/>
                <a:ea typeface="HarmonyOS Sans SC" panose="00000500000000000000" charset="-122"/>
              </a:rPr>
              <a:t>请认真阅读题目，按照要求作答。</a:t>
            </a:r>
            <a:endParaRPr lang="zh-CN" altLang="en-US">
              <a:latin typeface="HarmonyOS Sans SC" panose="00000500000000000000" charset="-122"/>
              <a:ea typeface="HarmonyOS Sans SC" panose="00000500000000000000" charset="-122"/>
            </a:endParaRPr>
          </a:p>
          <a:p>
            <a:pPr algn="ctr"/>
            <a:r>
              <a:rPr lang="zh-CN" altLang="en-US">
                <a:latin typeface="HarmonyOS Sans SC" panose="00000500000000000000" charset="-122"/>
                <a:ea typeface="HarmonyOS Sans SC" panose="00000500000000000000" charset="-122"/>
              </a:rPr>
              <a:t>建议提交附件形式。</a:t>
            </a:r>
            <a:endParaRPr lang="zh-CN" altLang="en-US"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230505" y="798195"/>
            <a:ext cx="8639810" cy="2143760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【我的课堂】-【师德警示教育】</a:t>
            </a:r>
            <a:r>
              <a:rPr lang="en-US" altLang="zh-CN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-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【考试】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，进入考试页面，查看考核要求、考试起止时间、完成进度等信息。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未到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考试时间不可操作，在考试时间范围内点击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【开始考试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，进入考试页面。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在线考试有多种题型，请看清题型作答。请在有效时间内完成考试并提交，系统将在5-10分钟内给出客观题成绩。如考试中有问答题，请等待评阅。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考试及格分数请以项目实际要求为准，若考试成绩不合格需要补考请与组织本次培训的管理人员联系，由培训管理员决定是否能补考，再由管理员统一上报给平台负责人处理。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47096"/>
          <a:stretch>
            <a:fillRect/>
          </a:stretch>
        </p:blipFill>
        <p:spPr>
          <a:xfrm>
            <a:off x="230505" y="3181350"/>
            <a:ext cx="2983230" cy="25203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7" name="图片 6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3274060" y="3181350"/>
            <a:ext cx="5596255" cy="252031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 descr="点击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60000">
            <a:off x="824865" y="3348355"/>
            <a:ext cx="358140" cy="358140"/>
          </a:xfrm>
          <a:prstGeom prst="rect">
            <a:avLst/>
          </a:prstGeom>
        </p:spPr>
      </p:pic>
      <p:pic>
        <p:nvPicPr>
          <p:cNvPr id="20" name="图片 19" descr="点击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60000">
            <a:off x="2443480" y="5354955"/>
            <a:ext cx="358140" cy="358140"/>
          </a:xfrm>
          <a:prstGeom prst="rect">
            <a:avLst/>
          </a:prstGeom>
        </p:spPr>
      </p:pic>
      <p:pic>
        <p:nvPicPr>
          <p:cNvPr id="21" name="图片 20" descr="点击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60000">
            <a:off x="6219190" y="5446395"/>
            <a:ext cx="358140" cy="358140"/>
          </a:xfrm>
          <a:prstGeom prst="rect">
            <a:avLst/>
          </a:prstGeom>
        </p:spPr>
      </p:pic>
      <p:sp>
        <p:nvSpPr>
          <p:cNvPr id="12" name="文本框 11" descr="7b0a2020202022776f7264617274223a2022220a7d0a"/>
          <p:cNvSpPr txBox="1"/>
          <p:nvPr/>
        </p:nvSpPr>
        <p:spPr>
          <a:xfrm>
            <a:off x="285750" y="73660"/>
            <a:ext cx="274256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4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我的课堂-考试</a:t>
            </a: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252095" y="702310"/>
            <a:ext cx="8639810" cy="1033780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在班级页面上方点击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【学习档案】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查看各阶段的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完成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情况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。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【学习总览】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、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总成绩和总学时每日凌晨更新。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【学习内容明细】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根据学习情况实时更新。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若显示姓名有误，在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【学习档案】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中点击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【编辑】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，修改个人信息后保存。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1885315"/>
            <a:ext cx="6259195" cy="22948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760" y="4329430"/>
            <a:ext cx="4253865" cy="23329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图片 5" descr="点击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60000">
            <a:off x="3604895" y="1987550"/>
            <a:ext cx="358140" cy="358140"/>
          </a:xfrm>
          <a:prstGeom prst="rect">
            <a:avLst/>
          </a:prstGeom>
        </p:spPr>
      </p:pic>
      <p:pic>
        <p:nvPicPr>
          <p:cNvPr id="11" name="图片 10" descr="点击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60000">
            <a:off x="1211580" y="2876550"/>
            <a:ext cx="254635" cy="254635"/>
          </a:xfrm>
          <a:prstGeom prst="rect">
            <a:avLst/>
          </a:prstGeom>
        </p:spPr>
      </p:pic>
      <p:sp>
        <p:nvSpPr>
          <p:cNvPr id="12" name="文本框 11" descr="7b0a2020202022776f7264617274223a2022220a7d0a"/>
          <p:cNvSpPr txBox="1"/>
          <p:nvPr/>
        </p:nvSpPr>
        <p:spPr>
          <a:xfrm>
            <a:off x="285750" y="73660"/>
            <a:ext cx="274256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3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学习档案</a:t>
            </a: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13" name="线形标注 2 12"/>
          <p:cNvSpPr/>
          <p:nvPr/>
        </p:nvSpPr>
        <p:spPr>
          <a:xfrm>
            <a:off x="7025005" y="3386455"/>
            <a:ext cx="1752600" cy="9429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468"/>
              <a:gd name="adj6" fmla="val -49384"/>
            </a:avLst>
          </a:prstGeom>
          <a:solidFill>
            <a:srgbClr val="46857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HarmonyOS Sans SC" panose="00000500000000000000" charset="-122"/>
                <a:ea typeface="HarmonyOS Sans SC" panose="00000500000000000000" charset="-122"/>
              </a:rPr>
              <a:t>每日凌晨更新</a:t>
            </a:r>
            <a:endParaRPr lang="zh-CN" altLang="en-US"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18.xml><?xml version="1.0" encoding="utf-8"?>
<p:tagLst xmlns:p="http://schemas.openxmlformats.org/presentationml/2006/main">
  <p:tag name="commondata" val="eyJjb3VudCI6NTQsImhkaWQiOiI3OGI1MzQ5MWIxZDA2Yjk4NmUxMTYwYWY0M2RlZDFjOCIsInVzZXJDb3VudCI6OH0="/>
</p:tagLst>
</file>

<file path=ppt/tags/tag2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3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4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5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2343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26856E"/>
      </a:accent1>
      <a:accent2>
        <a:srgbClr val="F4B183"/>
      </a:accent2>
      <a:accent3>
        <a:srgbClr val="78A9B7"/>
      </a:accent3>
      <a:accent4>
        <a:srgbClr val="CCAE8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45">
      <a:majorFont>
        <a:latin typeface="Century Gothic"/>
        <a:ea typeface="思源黑体 CN Bold"/>
        <a:cs typeface=""/>
      </a:majorFont>
      <a:minorFont>
        <a:latin typeface="Century Gothic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WPS 演示</Application>
  <PresentationFormat>宽屏</PresentationFormat>
  <Paragraphs>81</Paragraphs>
  <Slides>12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HarmonyOS Sans SC</vt:lpstr>
      <vt:lpstr>Tahoma</vt:lpstr>
      <vt:lpstr>Century Gothic</vt:lpstr>
      <vt:lpstr>微软雅黑</vt:lpstr>
      <vt:lpstr>Arial Unicode MS</vt:lpstr>
      <vt:lpstr>思源黑体 CN Normal</vt:lpstr>
      <vt:lpstr>黑体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blingbling</cp:lastModifiedBy>
  <cp:revision>338</cp:revision>
  <dcterms:created xsi:type="dcterms:W3CDTF">2020-02-23T09:42:00Z</dcterms:created>
  <dcterms:modified xsi:type="dcterms:W3CDTF">2025-09-29T07:14:26Z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F2DBF7F28E7F4698A1D4448E7A765EF2</vt:lpwstr>
  </property>
  <property fmtid="{D5CDD505-2E9C-101B-9397-08002B2CF9AE}" pid="3" name="KSOProductBuildVer">
    <vt:lpwstr>2052-12.1.0.22529</vt:lpwstr>
  </property>
  <property fmtid="{D5CDD505-2E9C-101B-9397-08002B2CF9AE}" pid="4" name="KSOTemplateUUID">
    <vt:lpwstr>v1.0_mb_hpY+HKiS7kGf2ZXHlLN8EQ==</vt:lpwstr>
  </property>
</Properties>
</file>