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1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2"/>
  </p:handoutMasterIdLst>
  <p:sldIdLst>
    <p:sldId id="529" r:id="rId3"/>
    <p:sldId id="611" r:id="rId4"/>
    <p:sldId id="601" r:id="rId5"/>
    <p:sldId id="602" r:id="rId6"/>
    <p:sldId id="608" r:id="rId7"/>
    <p:sldId id="609" r:id="rId8"/>
    <p:sldId id="612" r:id="rId10"/>
    <p:sldId id="574" r:id="rId11"/>
  </p:sldIdLst>
  <p:sldSz cx="9144000" cy="6858000" type="screen4x3"/>
  <p:notesSz cx="6858000" cy="9144000"/>
  <p:embeddedFontLst>
    <p:embeddedFont>
      <p:font typeface="HarmonyOS Sans SC" panose="00000500000000000000" charset="-122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56E"/>
    <a:srgbClr val="B8F1E0"/>
    <a:srgbClr val="20715D"/>
    <a:srgbClr val="46857F"/>
    <a:srgbClr val="FFFFFF"/>
    <a:srgbClr val="FCFCFC"/>
    <a:srgbClr val="05848E"/>
    <a:srgbClr val="DEE0E6"/>
    <a:srgbClr val="E8ECE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34" y="900"/>
      </p:cViewPr>
      <p:guideLst>
        <p:guide pos="2880"/>
        <p:guide orient="horz" pos="22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2.xml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5450-8C65-4306-B253-0BD2E9ED9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C348-F274-4D5B-A66D-CD14918D5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1"/>
          <p:cNvSpPr>
            <a:spLocks noChangeArrowheads="1"/>
          </p:cNvSpPr>
          <p:nvPr userDrawn="1"/>
        </p:nvSpPr>
        <p:spPr bwMode="auto">
          <a:xfrm>
            <a:off x="0" y="0"/>
            <a:ext cx="9143999" cy="6841336"/>
          </a:xfrm>
          <a:prstGeom prst="rect">
            <a:avLst/>
          </a:prstGeom>
          <a:solidFill>
            <a:srgbClr val="0C6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任意多边形 15"/>
          <p:cNvSpPr/>
          <p:nvPr userDrawn="1"/>
        </p:nvSpPr>
        <p:spPr bwMode="auto">
          <a:xfrm>
            <a:off x="0" y="3641892"/>
            <a:ext cx="9143999" cy="3199444"/>
          </a:xfrm>
          <a:custGeom>
            <a:avLst/>
            <a:gdLst>
              <a:gd name="connsiteX0" fmla="*/ 12191999 w 12191999"/>
              <a:gd name="connsiteY0" fmla="*/ 0 h 3199444"/>
              <a:gd name="connsiteX1" fmla="*/ 12191999 w 12191999"/>
              <a:gd name="connsiteY1" fmla="*/ 3159390 h 3199444"/>
              <a:gd name="connsiteX2" fmla="*/ 12191999 w 12191999"/>
              <a:gd name="connsiteY2" fmla="*/ 3199444 h 3199444"/>
              <a:gd name="connsiteX3" fmla="*/ 0 w 12191999"/>
              <a:gd name="connsiteY3" fmla="*/ 3199444 h 3199444"/>
              <a:gd name="connsiteX4" fmla="*/ 0 w 12191999"/>
              <a:gd name="connsiteY4" fmla="*/ 177454 h 3199444"/>
              <a:gd name="connsiteX5" fmla="*/ 12191999 w 12191999"/>
              <a:gd name="connsiteY5" fmla="*/ 0 h 31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3199444">
                <a:moveTo>
                  <a:pt x="12191999" y="0"/>
                </a:moveTo>
                <a:cubicBezTo>
                  <a:pt x="12191999" y="1513906"/>
                  <a:pt x="12191999" y="2507406"/>
                  <a:pt x="12191999" y="3159390"/>
                </a:cubicBezTo>
                <a:lnTo>
                  <a:pt x="12191999" y="3199444"/>
                </a:lnTo>
                <a:lnTo>
                  <a:pt x="0" y="3199444"/>
                </a:lnTo>
                <a:lnTo>
                  <a:pt x="0" y="177454"/>
                </a:lnTo>
                <a:cubicBezTo>
                  <a:pt x="1123761" y="857695"/>
                  <a:pt x="6425332" y="3664696"/>
                  <a:pt x="12191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7" name="任意多边形 16"/>
          <p:cNvSpPr/>
          <p:nvPr userDrawn="1"/>
        </p:nvSpPr>
        <p:spPr bwMode="auto">
          <a:xfrm>
            <a:off x="0" y="2083261"/>
            <a:ext cx="9143999" cy="3913974"/>
          </a:xfrm>
          <a:custGeom>
            <a:avLst/>
            <a:gdLst>
              <a:gd name="connsiteX0" fmla="*/ 17016412 w 17016412"/>
              <a:gd name="connsiteY0" fmla="*/ 0 h 5462746"/>
              <a:gd name="connsiteX1" fmla="*/ 17016412 w 17016412"/>
              <a:gd name="connsiteY1" fmla="*/ 2552786 h 5462746"/>
              <a:gd name="connsiteX2" fmla="*/ 16814390 w 17016412"/>
              <a:gd name="connsiteY2" fmla="*/ 2715431 h 5462746"/>
              <a:gd name="connsiteX3" fmla="*/ 124008 w 17016412"/>
              <a:gd name="connsiteY3" fmla="*/ 4985526 h 5462746"/>
              <a:gd name="connsiteX4" fmla="*/ 0 w 17016412"/>
              <a:gd name="connsiteY4" fmla="*/ 4966560 h 5462746"/>
              <a:gd name="connsiteX5" fmla="*/ 0 w 17016412"/>
              <a:gd name="connsiteY5" fmla="*/ 2336137 h 5462746"/>
              <a:gd name="connsiteX6" fmla="*/ 9435 w 17016412"/>
              <a:gd name="connsiteY6" fmla="*/ 2340376 h 5462746"/>
              <a:gd name="connsiteX7" fmla="*/ 16958454 w 17016412"/>
              <a:gd name="connsiteY7" fmla="*/ 50029 h 546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62746">
                <a:moveTo>
                  <a:pt x="17016412" y="0"/>
                </a:moveTo>
                <a:lnTo>
                  <a:pt x="17016412" y="2552786"/>
                </a:lnTo>
                <a:lnTo>
                  <a:pt x="16814390" y="2715431"/>
                </a:lnTo>
                <a:cubicBezTo>
                  <a:pt x="14951438" y="4156589"/>
                  <a:pt x="10245367" y="6466979"/>
                  <a:pt x="124008" y="4985526"/>
                </a:cubicBezTo>
                <a:lnTo>
                  <a:pt x="0" y="4966560"/>
                </a:lnTo>
                <a:lnTo>
                  <a:pt x="0" y="2336137"/>
                </a:lnTo>
                <a:lnTo>
                  <a:pt x="9435" y="2340376"/>
                </a:lnTo>
                <a:cubicBezTo>
                  <a:pt x="2445699" y="3419552"/>
                  <a:pt x="9934616" y="5938503"/>
                  <a:pt x="16958454" y="50029"/>
                </a:cubicBezTo>
                <a:close/>
              </a:path>
            </a:pathLst>
          </a:custGeom>
          <a:gradFill>
            <a:gsLst>
              <a:gs pos="0">
                <a:srgbClr val="41A377">
                  <a:alpha val="50000"/>
                </a:srgbClr>
              </a:gs>
              <a:gs pos="100000">
                <a:srgbClr val="41A37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8" name="任意多边形 17"/>
          <p:cNvSpPr/>
          <p:nvPr userDrawn="1"/>
        </p:nvSpPr>
        <p:spPr bwMode="auto">
          <a:xfrm>
            <a:off x="0" y="1618548"/>
            <a:ext cx="9143999" cy="3879474"/>
          </a:xfrm>
          <a:custGeom>
            <a:avLst/>
            <a:gdLst>
              <a:gd name="connsiteX0" fmla="*/ 17016412 w 17016412"/>
              <a:gd name="connsiteY0" fmla="*/ 0 h 5414594"/>
              <a:gd name="connsiteX1" fmla="*/ 17016412 w 17016412"/>
              <a:gd name="connsiteY1" fmla="*/ 2547045 h 5414594"/>
              <a:gd name="connsiteX2" fmla="*/ 16867418 w 17016412"/>
              <a:gd name="connsiteY2" fmla="*/ 2667106 h 5414594"/>
              <a:gd name="connsiteX3" fmla="*/ 176567 w 17016412"/>
              <a:gd name="connsiteY3" fmla="*/ 4936294 h 5414594"/>
              <a:gd name="connsiteX4" fmla="*/ 0 w 17016412"/>
              <a:gd name="connsiteY4" fmla="*/ 4909257 h 5414594"/>
              <a:gd name="connsiteX5" fmla="*/ 0 w 17016412"/>
              <a:gd name="connsiteY5" fmla="*/ 2263591 h 5414594"/>
              <a:gd name="connsiteX6" fmla="*/ 62118 w 17016412"/>
              <a:gd name="connsiteY6" fmla="*/ 2291483 h 5414594"/>
              <a:gd name="connsiteX7" fmla="*/ 17014584 w 17016412"/>
              <a:gd name="connsiteY7" fmla="*/ 1578 h 54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14594">
                <a:moveTo>
                  <a:pt x="17016412" y="0"/>
                </a:moveTo>
                <a:lnTo>
                  <a:pt x="17016412" y="2547045"/>
                </a:lnTo>
                <a:lnTo>
                  <a:pt x="16867418" y="2667106"/>
                </a:lnTo>
                <a:cubicBezTo>
                  <a:pt x="15005325" y="4108844"/>
                  <a:pt x="10300401" y="6419937"/>
                  <a:pt x="176567" y="4936294"/>
                </a:cubicBezTo>
                <a:lnTo>
                  <a:pt x="0" y="4909257"/>
                </a:lnTo>
                <a:lnTo>
                  <a:pt x="0" y="2263591"/>
                </a:lnTo>
                <a:lnTo>
                  <a:pt x="62118" y="2291483"/>
                </a:lnTo>
                <a:cubicBezTo>
                  <a:pt x="2499233" y="3370451"/>
                  <a:pt x="9990565" y="5888916"/>
                  <a:pt x="17014584" y="1578"/>
                </a:cubicBezTo>
                <a:close/>
              </a:path>
            </a:pathLst>
          </a:custGeom>
          <a:gradFill>
            <a:gsLst>
              <a:gs pos="0">
                <a:srgbClr val="3A7B78"/>
              </a:gs>
              <a:gs pos="100000">
                <a:srgbClr val="3A7B7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1" y="2065654"/>
            <a:ext cx="9143999" cy="3033019"/>
          </a:xfrm>
          <a:custGeom>
            <a:avLst/>
            <a:gdLst>
              <a:gd name="connsiteX0" fmla="*/ 17016413 w 17016413"/>
              <a:gd name="connsiteY0" fmla="*/ 0 h 4233194"/>
              <a:gd name="connsiteX1" fmla="*/ 17016413 w 17016413"/>
              <a:gd name="connsiteY1" fmla="*/ 2384290 h 4233194"/>
              <a:gd name="connsiteX2" fmla="*/ 16906021 w 17016413"/>
              <a:gd name="connsiteY2" fmla="*/ 2452597 h 4233194"/>
              <a:gd name="connsiteX3" fmla="*/ 365278 w 17016413"/>
              <a:gd name="connsiteY3" fmla="*/ 3134779 h 4233194"/>
              <a:gd name="connsiteX4" fmla="*/ 0 w 17016413"/>
              <a:gd name="connsiteY4" fmla="*/ 3046871 h 4233194"/>
              <a:gd name="connsiteX5" fmla="*/ 0 w 17016413"/>
              <a:gd name="connsiteY5" fmla="*/ 218261 h 4233194"/>
              <a:gd name="connsiteX6" fmla="*/ 19908 w 17016413"/>
              <a:gd name="connsiteY6" fmla="*/ 230362 h 4233194"/>
              <a:gd name="connsiteX7" fmla="*/ 16676361 w 17016413"/>
              <a:gd name="connsiteY7" fmla="*/ 217835 h 42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3194">
                <a:moveTo>
                  <a:pt x="17016413" y="0"/>
                </a:moveTo>
                <a:lnTo>
                  <a:pt x="17016413" y="2384290"/>
                </a:lnTo>
                <a:lnTo>
                  <a:pt x="16906021" y="2452597"/>
                </a:lnTo>
                <a:cubicBezTo>
                  <a:pt x="14765913" y="3719273"/>
                  <a:pt x="9884288" y="5360930"/>
                  <a:pt x="365278" y="3134779"/>
                </a:cubicBezTo>
                <a:lnTo>
                  <a:pt x="0" y="3046871"/>
                </a:lnTo>
                <a:lnTo>
                  <a:pt x="0" y="218261"/>
                </a:lnTo>
                <a:lnTo>
                  <a:pt x="19908" y="230362"/>
                </a:lnTo>
                <a:cubicBezTo>
                  <a:pt x="1617501" y="1191324"/>
                  <a:pt x="8916959" y="5029079"/>
                  <a:pt x="16676361" y="217835"/>
                </a:cubicBezTo>
                <a:close/>
              </a:path>
            </a:pathLst>
          </a:custGeom>
          <a:gradFill>
            <a:gsLst>
              <a:gs pos="0">
                <a:srgbClr val="389670"/>
              </a:gs>
              <a:gs pos="100000">
                <a:srgbClr val="3896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0" name="任意多边形 19"/>
          <p:cNvSpPr/>
          <p:nvPr userDrawn="1"/>
        </p:nvSpPr>
        <p:spPr bwMode="auto">
          <a:xfrm>
            <a:off x="1" y="1124236"/>
            <a:ext cx="9143999" cy="3032653"/>
          </a:xfrm>
          <a:custGeom>
            <a:avLst/>
            <a:gdLst>
              <a:gd name="connsiteX0" fmla="*/ 17016413 w 17016413"/>
              <a:gd name="connsiteY0" fmla="*/ 0 h 4232683"/>
              <a:gd name="connsiteX1" fmla="*/ 17016413 w 17016413"/>
              <a:gd name="connsiteY1" fmla="*/ 2383779 h 4232683"/>
              <a:gd name="connsiteX2" fmla="*/ 16906021 w 17016413"/>
              <a:gd name="connsiteY2" fmla="*/ 2452086 h 4232683"/>
              <a:gd name="connsiteX3" fmla="*/ 365278 w 17016413"/>
              <a:gd name="connsiteY3" fmla="*/ 3134268 h 4232683"/>
              <a:gd name="connsiteX4" fmla="*/ 0 w 17016413"/>
              <a:gd name="connsiteY4" fmla="*/ 3046361 h 4232683"/>
              <a:gd name="connsiteX5" fmla="*/ 0 w 17016413"/>
              <a:gd name="connsiteY5" fmla="*/ 217863 h 4232683"/>
              <a:gd name="connsiteX6" fmla="*/ 19908 w 17016413"/>
              <a:gd name="connsiteY6" fmla="*/ 229970 h 4232683"/>
              <a:gd name="connsiteX7" fmla="*/ 16676361 w 17016413"/>
              <a:gd name="connsiteY7" fmla="*/ 217942 h 42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2683">
                <a:moveTo>
                  <a:pt x="17016413" y="0"/>
                </a:moveTo>
                <a:lnTo>
                  <a:pt x="17016413" y="2383779"/>
                </a:lnTo>
                <a:lnTo>
                  <a:pt x="16906021" y="2452086"/>
                </a:lnTo>
                <a:cubicBezTo>
                  <a:pt x="14765913" y="3718762"/>
                  <a:pt x="9884288" y="5360419"/>
                  <a:pt x="365278" y="3134268"/>
                </a:cubicBezTo>
                <a:lnTo>
                  <a:pt x="0" y="3046361"/>
                </a:lnTo>
                <a:lnTo>
                  <a:pt x="0" y="217863"/>
                </a:lnTo>
                <a:lnTo>
                  <a:pt x="19908" y="229970"/>
                </a:lnTo>
                <a:cubicBezTo>
                  <a:pt x="1617501" y="1191501"/>
                  <a:pt x="8916959" y="5031554"/>
                  <a:pt x="16676361" y="217942"/>
                </a:cubicBezTo>
                <a:close/>
              </a:path>
            </a:pathLst>
          </a:custGeom>
          <a:gradFill>
            <a:gsLst>
              <a:gs pos="0">
                <a:srgbClr val="369470"/>
              </a:gs>
              <a:gs pos="100000">
                <a:srgbClr val="3694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 userDrawn="1"/>
        </p:nvPicPr>
        <p:blipFill>
          <a:blip r:embed="rId2"/>
          <a:srcRect t="14156" r="7421" b="25414"/>
          <a:stretch>
            <a:fillRect/>
          </a:stretch>
        </p:blipFill>
        <p:spPr>
          <a:xfrm>
            <a:off x="3021965" y="0"/>
            <a:ext cx="6122035" cy="685800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 userDrawn="1"/>
        </p:nvPicPr>
        <p:blipFill>
          <a:blip r:embed="rId2"/>
          <a:srcRect t="25935" r="31872" b="26897"/>
          <a:stretch>
            <a:fillRect/>
          </a:stretch>
        </p:blipFill>
        <p:spPr>
          <a:xfrm flipH="1" flipV="1">
            <a:off x="0" y="0"/>
            <a:ext cx="2792095" cy="3639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-5715" y="448945"/>
            <a:ext cx="9145905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869"/>
          <a:stretch>
            <a:fillRect/>
          </a:stretch>
        </p:blipFill>
        <p:spPr>
          <a:xfrm>
            <a:off x="-5715" y="4182745"/>
            <a:ext cx="9144000" cy="267525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2540" y="66675"/>
            <a:ext cx="237490" cy="381000"/>
          </a:xfrm>
          <a:prstGeom prst="rect">
            <a:avLst/>
          </a:prstGeom>
          <a:solidFill>
            <a:srgbClr val="20715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 descr="7b0a2020202022776f7264617274223a2022220a7d0a"/>
          <p:cNvSpPr txBox="1"/>
          <p:nvPr userDrawn="1"/>
        </p:nvSpPr>
        <p:spPr>
          <a:xfrm>
            <a:off x="285750" y="73660"/>
            <a:ext cx="8857615" cy="37084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rgbClr val="B8F1E0"/>
              </a:gs>
              <a:gs pos="100000">
                <a:schemeClr val="accent1">
                  <a:lumMod val="85000"/>
                </a:schemeClr>
              </a:gs>
            </a:gsLst>
            <a:lin ang="10800000" scaled="1"/>
          </a:gradFill>
          <a:effectLst/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 rot="18420000">
            <a:off x="1814830" y="1851025"/>
            <a:ext cx="9845675" cy="4987925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/>
        </p:nvSpPr>
        <p:spPr>
          <a:xfrm>
            <a:off x="2547938" y="1496695"/>
            <a:ext cx="4048125" cy="21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9D3D4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审核档案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操作手册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9345" y="865505"/>
            <a:ext cx="1981200" cy="55372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Tahoma" panose="020B0604030504040204" pitchFamily="34" charset="0"/>
              </a:rPr>
              <a:t>目录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Tahoma" panose="020B0604030504040204" pitchFamily="34" charset="0"/>
            </a:endParaRPr>
          </a:p>
        </p:txBody>
      </p:sp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2552700" y="182245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01.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访问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官网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2" name="Text Placeholder 3"/>
          <p:cNvSpPr txBox="1"/>
          <p:nvPr>
            <p:custDataLst>
              <p:tags r:id="rId2"/>
            </p:custDataLst>
          </p:nvPr>
        </p:nvSpPr>
        <p:spPr>
          <a:xfrm>
            <a:off x="2552700" y="239776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02.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登录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界面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4" name="Text Placeholder 3"/>
          <p:cNvSpPr txBox="1"/>
          <p:nvPr>
            <p:custDataLst>
              <p:tags r:id="rId3"/>
            </p:custDataLst>
          </p:nvPr>
        </p:nvSpPr>
        <p:spPr>
          <a:xfrm>
            <a:off x="2240915" y="2973070"/>
            <a:ext cx="382016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03.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进入教师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教学发展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中心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6" name="Text Placeholder 3"/>
          <p:cNvSpPr txBox="1"/>
          <p:nvPr>
            <p:custDataLst>
              <p:tags r:id="rId4"/>
            </p:custDataLst>
          </p:nvPr>
        </p:nvSpPr>
        <p:spPr>
          <a:xfrm>
            <a:off x="2667000" y="3548380"/>
            <a:ext cx="3160395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04.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 </a:t>
            </a:r>
            <a:r>
              <a:rPr lang="zh-CN" altLang="en-US" sz="2000" b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学习中心-</a:t>
            </a:r>
            <a:r>
              <a:rPr lang="zh-CN" altLang="en-US" sz="2000" b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审核档案</a:t>
            </a:r>
            <a:endParaRPr lang="zh-CN" altLang="en-US" sz="2000" b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</p:txBody>
      </p:sp>
      <p:sp>
        <p:nvSpPr>
          <p:cNvPr id="9" name="Text Placeholder 3"/>
          <p:cNvSpPr txBox="1"/>
          <p:nvPr>
            <p:custDataLst>
              <p:tags r:id="rId5"/>
            </p:custDataLst>
          </p:nvPr>
        </p:nvSpPr>
        <p:spPr>
          <a:xfrm>
            <a:off x="2552700" y="469900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8125" y="652780"/>
            <a:ext cx="8804275" cy="370840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网页访问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重庆对外经贸学院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官方网站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https://www.ccibe.edu.cn/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283718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01. 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访问学校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官网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755" y="5326380"/>
            <a:ext cx="7743190" cy="1098550"/>
            <a:chOff x="9361" y="1500"/>
            <a:chExt cx="4535" cy="1730"/>
          </a:xfrm>
        </p:grpSpPr>
        <p:sp>
          <p:nvSpPr>
            <p:cNvPr id="35" name="矩形: 圆角 34"/>
            <p:cNvSpPr/>
            <p:nvPr>
              <p:custDataLst>
                <p:tags r:id="rId1"/>
              </p:custDataLst>
            </p:nvPr>
          </p:nvSpPr>
          <p:spPr>
            <a:xfrm>
              <a:off x="9361" y="1819"/>
              <a:ext cx="4535" cy="1411"/>
            </a:xfrm>
            <a:prstGeom prst="roundRect">
              <a:avLst>
                <a:gd name="adj" fmla="val 6422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点击导航栏最右侧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“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快捷通道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”—“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一站式服务大厅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”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，通过工号、密码进行登录。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sp>
          <p:nvSpPr>
            <p:cNvPr id="34" name="矩形: 圆角 33"/>
            <p:cNvSpPr/>
            <p:nvPr>
              <p:custDataLst>
                <p:tags r:id="rId2"/>
              </p:custDataLst>
            </p:nvPr>
          </p:nvSpPr>
          <p:spPr>
            <a:xfrm>
              <a:off x="9361" y="1500"/>
              <a:ext cx="4535" cy="376"/>
            </a:xfrm>
            <a:prstGeom prst="roundRect">
              <a:avLst/>
            </a:prstGeom>
            <a:solidFill>
              <a:srgbClr val="26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latin typeface="HarmonyOS Sans SC" panose="00000500000000000000" charset="-122"/>
                  <a:ea typeface="HarmonyOS Sans SC" panose="00000500000000000000" charset="-122"/>
                </a:rPr>
                <a:t>登录入口</a:t>
              </a:r>
              <a:endParaRPr lang="zh-CN" altLang="en-US" sz="1400" b="1"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</p:grpSp>
      <p:pic>
        <p:nvPicPr>
          <p:cNvPr id="20" name="图片 19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7773035" y="2087245"/>
            <a:ext cx="358140" cy="35814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" y="1189990"/>
            <a:ext cx="7736840" cy="38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7b0a2020202022776f7264617274223a2022220a7d0a"/>
          <p:cNvSpPr txBox="1"/>
          <p:nvPr/>
        </p:nvSpPr>
        <p:spPr>
          <a:xfrm>
            <a:off x="285750" y="73660"/>
            <a:ext cx="323278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登录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界面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3" name="圆角矩形 2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614680"/>
            <a:ext cx="8639810" cy="89027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进入统一身份认证页面，选择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账号密码登录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，输入账号、密码。已经登录的老师，可忽略此步骤。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878330"/>
            <a:ext cx="8232775" cy="448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5814695" y="2824480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2865"/>
            <a:ext cx="6744970" cy="3092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05" y="3555365"/>
            <a:ext cx="5286375" cy="3096895"/>
          </a:xfrm>
          <a:prstGeom prst="rect">
            <a:avLst/>
          </a:prstGeom>
        </p:spPr>
      </p:pic>
      <p:sp>
        <p:nvSpPr>
          <p:cNvPr id="11" name="圆角矩形 10" descr="7b0a202020202262756c6c6574223a20227b5c2263617465676f727949645c223a31303031322c5c2274656d706c61746549645c223a32303233313337337d220a7d0a"/>
          <p:cNvSpPr/>
          <p:nvPr>
            <p:custDataLst>
              <p:tags r:id="rId3"/>
            </p:custDataLst>
          </p:nvPr>
        </p:nvSpPr>
        <p:spPr>
          <a:xfrm>
            <a:off x="147320" y="455295"/>
            <a:ext cx="8639810" cy="86741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3" name="文本框 12" descr="7b0a2020202022776f7264617274223a2022220a7d0a"/>
          <p:cNvSpPr txBox="1"/>
          <p:nvPr/>
        </p:nvSpPr>
        <p:spPr>
          <a:xfrm>
            <a:off x="285750" y="73660"/>
            <a:ext cx="404241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进入教师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教学发展中心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588645"/>
            <a:ext cx="785495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  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点击服务中心，在服务分类“业务系统”中找到“教发平台”，或直接搜索“教发平台”，点击进入，跳转到教师教学发展中心后点击门户导航栏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学时申报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进入二级页，再点击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审核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  <a:p>
            <a:endParaRPr lang="zh-CN" altLang="en-US"/>
          </a:p>
        </p:txBody>
      </p:sp>
      <p:pic>
        <p:nvPicPr>
          <p:cNvPr id="12" name="图片 11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2824480" y="4227195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522605"/>
            <a:ext cx="8639810" cy="101536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通过门户页面进入档案审核界面后，右侧会显示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所有待审核的教师成长档案，点击档案后面的【审核】按钮进入审核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界面。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学习中心-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审核档案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1831975"/>
            <a:ext cx="8196580" cy="424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522605"/>
            <a:ext cx="8639810" cy="101536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进入审核界面后可查看申报的档案详情，管理员查看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信息后可以在正下方通过【审核通过】【审核不通过】按钮进行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确认。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学习中心-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审核档案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" y="1701165"/>
            <a:ext cx="7955915" cy="4825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35020" y="2757170"/>
            <a:ext cx="2232660" cy="1050290"/>
            <a:chOff x="7783" y="7804"/>
            <a:chExt cx="3516" cy="1654"/>
          </a:xfrm>
        </p:grpSpPr>
        <p:sp>
          <p:nvSpPr>
            <p:cNvPr id="14" name="文本框 13"/>
            <p:cNvSpPr txBox="1"/>
            <p:nvPr/>
          </p:nvSpPr>
          <p:spPr>
            <a:xfrm>
              <a:off x="7783" y="7804"/>
              <a:ext cx="3516" cy="1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技术</a:t>
              </a: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人员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15123206047</a:t>
              </a:r>
              <a:endParaRPr lang="en-US" altLang="zh-CN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15" name="https://img8.file.cache.docer.com/storage/official/image/2023/05/15/ba525e174b683a774a90bf15381915e9.png" descr="耳机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1260000">
              <a:off x="8148" y="7903"/>
              <a:ext cx="676" cy="676"/>
            </a:xfrm>
            <a:prstGeom prst="rect">
              <a:avLst/>
            </a:prstGeom>
            <a:noFill/>
            <a:effectLst>
              <a:outerShdw blurRad="63500" dist="50800" dir="13200000" algn="ctr" rotWithShape="0">
                <a:srgbClr val="029D5B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jb3VudCI6NDYsImhkaWQiOiI5MGIxZWMwYmU3YmQxMDVhY2FmNTE4ZDY4NDRlMzc2MCIsInVzZXJDb3VudCI6MX0="/>
</p:tagLst>
</file>

<file path=ppt/tags/tag2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3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4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5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34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6856E"/>
      </a:accent1>
      <a:accent2>
        <a:srgbClr val="F4B183"/>
      </a:accent2>
      <a:accent3>
        <a:srgbClr val="78A9B7"/>
      </a:accent3>
      <a:accent4>
        <a:srgbClr val="CCAE8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45">
      <a:majorFont>
        <a:latin typeface="Century Gothic"/>
        <a:ea typeface="思源黑体 CN Bold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WPS 演示</Application>
  <PresentationFormat>宽屏</PresentationFormat>
  <Paragraphs>42</Paragraphs>
  <Slides>8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HarmonyOS Sans SC</vt:lpstr>
      <vt:lpstr>Tahoma</vt:lpstr>
      <vt:lpstr>Century Gothic</vt:lpstr>
      <vt:lpstr>微软雅黑</vt:lpstr>
      <vt:lpstr>Arial Unicode MS</vt:lpstr>
      <vt:lpstr>思源黑体 CN Normal</vt:lpstr>
      <vt:lpstr>黑体</vt:lpstr>
      <vt:lpstr>Calibri</vt:lpstr>
      <vt:lpstr>方正大黑体_GBK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blingbling</cp:lastModifiedBy>
  <cp:revision>353</cp:revision>
  <dcterms:created xsi:type="dcterms:W3CDTF">2020-02-23T09:42:00Z</dcterms:created>
  <dcterms:modified xsi:type="dcterms:W3CDTF">2026-03-06T00:48:20Z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975ADD27E43446CD9B6A612DD2A1E946_13</vt:lpwstr>
  </property>
  <property fmtid="{D5CDD505-2E9C-101B-9397-08002B2CF9AE}" pid="3" name="KSOProductBuildVer">
    <vt:lpwstr>2052-12.1.0.25225</vt:lpwstr>
  </property>
  <property fmtid="{D5CDD505-2E9C-101B-9397-08002B2CF9AE}" pid="4" name="KSOTemplateUUID">
    <vt:lpwstr>v1.0_mb_hpY+HKiS7kGf2ZXHlLN8EQ==</vt:lpwstr>
  </property>
</Properties>
</file>