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4"/>
  </p:handoutMasterIdLst>
  <p:sldIdLst>
    <p:sldId id="256" r:id="rId3"/>
    <p:sldId id="257" r:id="rId4"/>
    <p:sldId id="266" r:id="rId6"/>
    <p:sldId id="258" r:id="rId7"/>
    <p:sldId id="259" r:id="rId8"/>
    <p:sldId id="261" r:id="rId9"/>
    <p:sldId id="262" r:id="rId10"/>
    <p:sldId id="263" r:id="rId11"/>
    <p:sldId id="264" r:id="rId12"/>
    <p:sldId id="265" r:id="rId13"/>
  </p:sldIdLst>
  <p:sldSz cx="990282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3C65A0"/>
    <a:srgbClr val="EEE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00864" y="1143000"/>
            <a:ext cx="4456271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hyperlink" Target="https://tj.ttcdw.cn/" TargetMode="Externa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8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8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image" Target="../media/image6.png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9.xml"/><Relationship Id="rId4" Type="http://schemas.openxmlformats.org/officeDocument/2006/relationships/image" Target="../media/image6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66000"/>
              </a:schemeClr>
            </a:gs>
            <a:gs pos="100000">
              <a:schemeClr val="accent1">
                <a:lumMod val="30000"/>
                <a:lumOff val="70000"/>
                <a:alpha val="65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资源 3@4x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958715" y="-1323975"/>
            <a:ext cx="11462385" cy="15749905"/>
          </a:xfrm>
          <a:prstGeom prst="rect">
            <a:avLst/>
          </a:prstGeom>
        </p:spPr>
      </p:pic>
      <p:pic>
        <p:nvPicPr>
          <p:cNvPr id="13" name="图片 12" descr="资源 6@4x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6204585" y="0"/>
            <a:ext cx="8462645" cy="11616055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4922520" y="3049270"/>
            <a:ext cx="4560570" cy="657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ctr" rtl="0" eaLnBrk="0">
              <a:lnSpc>
                <a:spcPct val="91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ctr" rtl="0" eaLnBrk="0">
              <a:lnSpc>
                <a:spcPct val="88000"/>
              </a:lnSpc>
            </a:pPr>
            <a:r>
              <a:rPr sz="4800" b="1" kern="0" spc="20" dirty="0">
                <a:solidFill>
                  <a:srgbClr val="3C65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HarmonyOS Sans SC Black" panose="00000A00000000000000" charset="-122"/>
              </a:rPr>
              <a:t>学员操作手册</a:t>
            </a:r>
            <a:endParaRPr sz="4800" b="1" kern="0" spc="20" dirty="0">
              <a:solidFill>
                <a:srgbClr val="3C65A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HarmonyOS Sans SC Black" panose="00000A00000000000000" charset="-122"/>
            </a:endParaRPr>
          </a:p>
          <a:p>
            <a:pPr marL="12700" algn="ctr" rtl="0" eaLnBrk="0">
              <a:lnSpc>
                <a:spcPct val="88000"/>
              </a:lnSpc>
            </a:pPr>
            <a:endParaRPr lang="zh-CN" sz="4800" b="1" kern="0" spc="20" dirty="0">
              <a:solidFill>
                <a:srgbClr val="3C65A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HarmonyOS Sans SC Black" panose="00000A00000000000000" charset="-122"/>
            </a:endParaRPr>
          </a:p>
        </p:txBody>
      </p:sp>
      <p:pic>
        <p:nvPicPr>
          <p:cNvPr id="11" name="图片 10" descr="资源 2@4x-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" y="1508125"/>
            <a:ext cx="5083810" cy="423672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-5158105" y="6852920"/>
            <a:ext cx="17554575" cy="8429625"/>
          </a:xfrm>
          <a:prstGeom prst="rect">
            <a:avLst/>
          </a:prstGeom>
          <a:solidFill>
            <a:srgbClr val="EEECE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9858375" y="-481330"/>
            <a:ext cx="4892040" cy="8429625"/>
          </a:xfrm>
          <a:prstGeom prst="rect">
            <a:avLst/>
          </a:prstGeom>
          <a:solidFill>
            <a:srgbClr val="EEECE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-2961005" y="-786130"/>
            <a:ext cx="2961005" cy="8429625"/>
          </a:xfrm>
          <a:prstGeom prst="rect">
            <a:avLst/>
          </a:prstGeom>
          <a:solidFill>
            <a:srgbClr val="EEECE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-1141730" y="-2734310"/>
            <a:ext cx="12058015" cy="2734310"/>
          </a:xfrm>
          <a:prstGeom prst="rect">
            <a:avLst/>
          </a:prstGeom>
          <a:solidFill>
            <a:srgbClr val="EEECE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903459" cy="6858000"/>
          </a:xfrm>
          <a:prstGeom prst="rect">
            <a:avLst/>
          </a:prstGeom>
        </p:spPr>
      </p:pic>
      <p:sp>
        <p:nvSpPr>
          <p:cNvPr id="136" name="textbox 136"/>
          <p:cNvSpPr/>
          <p:nvPr/>
        </p:nvSpPr>
        <p:spPr>
          <a:xfrm>
            <a:off x="3968597" y="2887941"/>
            <a:ext cx="2051685" cy="10223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535940" algn="l" rtl="0" eaLnBrk="0">
              <a:lnSpc>
                <a:spcPct val="129000"/>
              </a:lnSpc>
              <a:spcBef>
                <a:spcPts val="5"/>
              </a:spcBef>
              <a:tabLst>
                <a:tab pos="826135" algn="l"/>
              </a:tabLst>
            </a:pPr>
            <a:r>
              <a:rPr sz="2300" kern="0" spc="80" dirty="0">
                <a:solidFill>
                  <a:srgbClr val="FFFFFF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</a:rPr>
              <a:t>在线客服</a:t>
            </a:r>
            <a:r>
              <a:rPr sz="2300" kern="0" spc="-40" dirty="0">
                <a:solidFill>
                  <a:srgbClr val="FFFFFF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</a:rPr>
              <a:t>4</a:t>
            </a:r>
            <a:r>
              <a:rPr sz="2300" kern="0" spc="-40" dirty="0">
                <a:solidFill>
                  <a:srgbClr val="FFFFFF">
                    <a:alpha val="100000"/>
                  </a:srgbClr>
                </a:solidFill>
                <a:latin typeface="HarmonyOS Sans SC Medium" panose="00000600000000000000" charset="-122"/>
                <a:ea typeface="HarmonyOS Sans SC Medium" panose="00000600000000000000" charset="-122"/>
                <a:cs typeface="HarmonyOS Sans SC Black" panose="00000A00000000000000" charset="-122"/>
              </a:rPr>
              <a:t>00-087-5000</a:t>
            </a:r>
            <a:endParaRPr sz="2300" dirty="0">
              <a:latin typeface="HarmonyOS Sans SC Medium" panose="00000600000000000000" charset="-122"/>
              <a:ea typeface="HarmonyOS Sans SC Medium" panose="00000600000000000000" charset="-122"/>
              <a:cs typeface="HarmonyOS Sans SC Black" panose="00000A00000000000000" charset="-122"/>
            </a:endParaRPr>
          </a:p>
        </p:txBody>
      </p:sp>
      <p:pic>
        <p:nvPicPr>
          <p:cNvPr id="138" name="picture 1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026535" y="3046095"/>
            <a:ext cx="398145" cy="421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1">
            <a:alphaModFix amt="40000"/>
          </a:blip>
          <a:stretch>
            <a:fillRect/>
          </a:stretch>
        </p:blipFill>
        <p:spPr>
          <a:xfrm rot="21600000">
            <a:off x="0" y="393700"/>
            <a:ext cx="9902952" cy="6464300"/>
          </a:xfrm>
          <a:prstGeom prst="rect">
            <a:avLst/>
          </a:prstGeom>
        </p:spPr>
      </p:pic>
      <p:sp>
        <p:nvSpPr>
          <p:cNvPr id="8" name="textbox 8"/>
          <p:cNvSpPr/>
          <p:nvPr/>
        </p:nvSpPr>
        <p:spPr>
          <a:xfrm>
            <a:off x="0" y="6496811"/>
            <a:ext cx="9903459" cy="361315"/>
          </a:xfrm>
          <a:prstGeom prst="rect">
            <a:avLst/>
          </a:prstGeom>
          <a:solidFill>
            <a:srgbClr val="3C65A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55625" algn="l" rtl="0" eaLnBrk="0">
              <a:lnSpc>
                <a:spcPts val="1590"/>
              </a:lnSpc>
              <a:spcBef>
                <a:spcPts val="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</a:rPr>
              <a:t>天津市中小学教师培训信息化综合服务平台</a:t>
            </a:r>
            <a:endParaRPr lang="zh-CN" altLang="en-US" sz="1200" dirty="0">
              <a:solidFill>
                <a:schemeClr val="bg1"/>
              </a:solidFill>
              <a:latin typeface="HarmonyOS Sans SC Black" panose="00000A00000000000000" charset="-122"/>
              <a:ea typeface="HarmonyOS Sans SC Black" panose="00000A00000000000000" charset="-122"/>
              <a:cs typeface="HarmonyOS Sans SC Black" panose="00000A00000000000000" charset="-122"/>
            </a:endParaRPr>
          </a:p>
        </p:txBody>
      </p:sp>
      <p:sp>
        <p:nvSpPr>
          <p:cNvPr id="10" name="textbox 10"/>
          <p:cNvSpPr/>
          <p:nvPr/>
        </p:nvSpPr>
        <p:spPr>
          <a:xfrm>
            <a:off x="4247408" y="2197958"/>
            <a:ext cx="1130935" cy="2169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b="1" dirty="0">
              <a:solidFill>
                <a:srgbClr val="3C65A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r" rtl="0" eaLnBrk="0">
              <a:lnSpc>
                <a:spcPct val="87000"/>
              </a:lnSpc>
            </a:pPr>
            <a:r>
              <a:rPr lang="zh-CN" altLang="en-US" sz="2000" b="1" kern="0" spc="190" dirty="0">
                <a:solidFill>
                  <a:srgbClr val="3C65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HarmonyOS Sans SC Black" panose="00000A00000000000000" charset="-122"/>
              </a:rPr>
              <a:t>学时查询</a:t>
            </a:r>
            <a:endParaRPr lang="zh-CN" altLang="en-US" sz="2000" b="1" kern="0" spc="190" dirty="0">
              <a:solidFill>
                <a:srgbClr val="3C65A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HarmonyOS Sans SC Black" panose="00000A00000000000000" charset="-122"/>
            </a:endParaRPr>
          </a:p>
          <a:p>
            <a:pPr algn="l" rtl="0" eaLnBrk="0">
              <a:lnSpc>
                <a:spcPct val="130000"/>
              </a:lnSpc>
            </a:pPr>
            <a:endParaRPr sz="1000" b="1" dirty="0">
              <a:solidFill>
                <a:srgbClr val="3C65A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31000"/>
              </a:lnSpc>
            </a:pPr>
            <a:endParaRPr sz="1000" b="1" dirty="0">
              <a:solidFill>
                <a:srgbClr val="3C65A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31000"/>
              </a:lnSpc>
            </a:pPr>
            <a:endParaRPr sz="1000" b="1" dirty="0">
              <a:solidFill>
                <a:srgbClr val="3C65A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3335" algn="l" rtl="0" eaLnBrk="0">
              <a:lnSpc>
                <a:spcPct val="87000"/>
              </a:lnSpc>
              <a:spcBef>
                <a:spcPts val="610"/>
              </a:spcBef>
            </a:pPr>
            <a:r>
              <a:rPr sz="2000" b="1" kern="0" spc="190" dirty="0">
                <a:solidFill>
                  <a:srgbClr val="3C65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HarmonyOS Sans SC Black" panose="00000A00000000000000" charset="-122"/>
                <a:sym typeface="+mn-ea"/>
              </a:rPr>
              <a:t>登录账号</a:t>
            </a:r>
            <a:endParaRPr sz="2000" b="1" dirty="0">
              <a:solidFill>
                <a:srgbClr val="3C65A0"/>
              </a:solidFill>
              <a:latin typeface="微软雅黑" panose="020B0503020204020204" charset="-122"/>
              <a:ea typeface="微软雅黑" panose="020B0503020204020204" charset="-122"/>
              <a:cs typeface="HarmonyOS Sans SC Black" panose="00000A00000000000000" charset="-122"/>
            </a:endParaRPr>
          </a:p>
          <a:p>
            <a:pPr algn="l" rtl="0" eaLnBrk="0">
              <a:lnSpc>
                <a:spcPct val="130000"/>
              </a:lnSpc>
            </a:pPr>
            <a:endParaRPr sz="1000" b="1" dirty="0">
              <a:solidFill>
                <a:srgbClr val="3C65A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30000"/>
              </a:lnSpc>
            </a:pPr>
            <a:endParaRPr sz="1000" b="1" dirty="0">
              <a:solidFill>
                <a:srgbClr val="3C65A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30000"/>
              </a:lnSpc>
            </a:pPr>
            <a:endParaRPr sz="1000" b="1" dirty="0">
              <a:solidFill>
                <a:srgbClr val="3C65A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500" b="1" dirty="0">
              <a:solidFill>
                <a:srgbClr val="3C65A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r" rtl="0" eaLnBrk="0">
              <a:lnSpc>
                <a:spcPct val="88000"/>
              </a:lnSpc>
              <a:spcBef>
                <a:spcPts val="5"/>
              </a:spcBef>
            </a:pPr>
            <a:r>
              <a:rPr sz="2000" b="1" kern="0" spc="180" dirty="0">
                <a:solidFill>
                  <a:srgbClr val="3C65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HarmonyOS Sans SC Black" panose="00000A00000000000000" charset="-122"/>
                <a:sym typeface="+mn-ea"/>
              </a:rPr>
              <a:t>进入班级</a:t>
            </a:r>
            <a:endParaRPr sz="2000" b="1" kern="0" spc="180" dirty="0">
              <a:solidFill>
                <a:srgbClr val="3C65A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HarmonyOS Sans SC Black" panose="00000A00000000000000" charset="-122"/>
              <a:sym typeface="+mn-ea"/>
            </a:endParaRPr>
          </a:p>
        </p:txBody>
      </p:sp>
      <p:sp>
        <p:nvSpPr>
          <p:cNvPr id="12" name="textbox 12"/>
          <p:cNvSpPr/>
          <p:nvPr/>
        </p:nvSpPr>
        <p:spPr>
          <a:xfrm>
            <a:off x="6968490" y="2192655"/>
            <a:ext cx="1130300" cy="21742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3C65A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9050" algn="l" rtl="0" eaLnBrk="0">
              <a:lnSpc>
                <a:spcPct val="88000"/>
              </a:lnSpc>
            </a:pPr>
            <a:r>
              <a:rPr sz="2000" b="1" kern="0" spc="160" dirty="0">
                <a:solidFill>
                  <a:srgbClr val="3C65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HarmonyOS Sans SC Black" panose="00000A00000000000000" charset="-122"/>
                <a:sym typeface="+mn-ea"/>
              </a:rPr>
              <a:t>我的课堂</a:t>
            </a:r>
            <a:endParaRPr sz="2000" b="1" dirty="0">
              <a:solidFill>
                <a:srgbClr val="3C65A0"/>
              </a:solidFill>
              <a:latin typeface="微软雅黑" panose="020B0503020204020204" charset="-122"/>
              <a:ea typeface="微软雅黑" panose="020B0503020204020204" charset="-122"/>
              <a:cs typeface="HarmonyOS Sans SC Black" panose="00000A00000000000000" charset="-122"/>
            </a:endParaRPr>
          </a:p>
          <a:p>
            <a:pPr algn="l" rtl="0" eaLnBrk="0">
              <a:lnSpc>
                <a:spcPct val="130000"/>
              </a:lnSpc>
            </a:pPr>
            <a:endParaRPr sz="1000" b="1" dirty="0">
              <a:solidFill>
                <a:srgbClr val="3C65A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30000"/>
              </a:lnSpc>
            </a:pPr>
            <a:endParaRPr sz="1000" b="1" dirty="0">
              <a:solidFill>
                <a:srgbClr val="3C65A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31000"/>
              </a:lnSpc>
            </a:pPr>
            <a:endParaRPr sz="1000" b="1" dirty="0">
              <a:solidFill>
                <a:srgbClr val="3C65A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500" b="1" dirty="0">
              <a:solidFill>
                <a:srgbClr val="3C65A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  <a:spcBef>
                <a:spcPts val="0"/>
              </a:spcBef>
            </a:pPr>
            <a:r>
              <a:rPr sz="2000" b="1" kern="0" spc="170" dirty="0">
                <a:solidFill>
                  <a:srgbClr val="3C65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HarmonyOS Sans SC Black" panose="00000A00000000000000" charset="-122"/>
                <a:sym typeface="+mn-ea"/>
              </a:rPr>
              <a:t>学习档案</a:t>
            </a:r>
            <a:endParaRPr sz="2000" b="1" kern="0" spc="180" dirty="0">
              <a:solidFill>
                <a:srgbClr val="3C65A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HarmonyOS Sans SC Black" panose="00000A00000000000000" charset="-122"/>
            </a:endParaRPr>
          </a:p>
          <a:p>
            <a:pPr marL="12700" indent="0" algn="l" rtl="0" eaLnBrk="0" fontAlgn="auto">
              <a:lnSpc>
                <a:spcPct val="100000"/>
              </a:lnSpc>
              <a:spcBef>
                <a:spcPts val="0"/>
              </a:spcBef>
            </a:pPr>
            <a:endParaRPr sz="2000" b="1" kern="0" spc="160" dirty="0">
              <a:solidFill>
                <a:srgbClr val="3C65A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HarmonyOS Sans SC Black" panose="00000A00000000000000" charset="-122"/>
              <a:sym typeface="+mn-ea"/>
            </a:endParaRPr>
          </a:p>
          <a:p>
            <a:pPr marL="12700" indent="0" algn="l" rtl="0" eaLnBrk="0" fontAlgn="auto">
              <a:lnSpc>
                <a:spcPct val="100000"/>
              </a:lnSpc>
              <a:spcBef>
                <a:spcPts val="0"/>
              </a:spcBef>
            </a:pPr>
            <a:endParaRPr sz="2000" b="1" kern="0" spc="160" dirty="0">
              <a:solidFill>
                <a:srgbClr val="3C65A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HarmonyOS Sans SC Black" panose="00000A00000000000000" charset="-122"/>
              <a:sym typeface="+mn-ea"/>
            </a:endParaRPr>
          </a:p>
          <a:p>
            <a:pPr marL="12700" indent="0" algn="l" rtl="0" eaLnBrk="0" fontAlgn="auto">
              <a:lnSpc>
                <a:spcPct val="110000"/>
              </a:lnSpc>
              <a:spcBef>
                <a:spcPts val="0"/>
              </a:spcBef>
            </a:pPr>
            <a:r>
              <a:rPr sz="2000" b="1" kern="0" spc="180" dirty="0">
                <a:solidFill>
                  <a:srgbClr val="3C65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HarmonyOS Sans SC Black" panose="00000A00000000000000" charset="-122"/>
                <a:sym typeface="+mn-ea"/>
              </a:rPr>
              <a:t>账户安全</a:t>
            </a:r>
            <a:endParaRPr sz="2000" b="1" dirty="0">
              <a:solidFill>
                <a:srgbClr val="3C65A0"/>
              </a:solidFill>
              <a:latin typeface="微软雅黑" panose="020B0503020204020204" charset="-122"/>
              <a:ea typeface="微软雅黑" panose="020B0503020204020204" charset="-122"/>
              <a:cs typeface="HarmonyOS Sans SC Black" panose="00000A00000000000000" charset="-122"/>
            </a:endParaRPr>
          </a:p>
          <a:p>
            <a:pPr marL="12700" algn="l" rtl="0" eaLnBrk="0">
              <a:lnSpc>
                <a:spcPct val="88000"/>
              </a:lnSpc>
              <a:spcBef>
                <a:spcPts val="0"/>
              </a:spcBef>
            </a:pPr>
            <a:endParaRPr sz="2000" b="1" dirty="0">
              <a:solidFill>
                <a:srgbClr val="3C65A0"/>
              </a:solidFill>
              <a:latin typeface="微软雅黑" panose="020B0503020204020204" charset="-122"/>
              <a:ea typeface="微软雅黑" panose="020B0503020204020204" charset="-122"/>
              <a:cs typeface="HarmonyOS Sans SC Black" panose="00000A00000000000000" charset="-122"/>
            </a:endParaRPr>
          </a:p>
        </p:txBody>
      </p:sp>
      <p:sp>
        <p:nvSpPr>
          <p:cNvPr id="14" name="textbox 14"/>
          <p:cNvSpPr/>
          <p:nvPr/>
        </p:nvSpPr>
        <p:spPr>
          <a:xfrm>
            <a:off x="6376670" y="2178685"/>
            <a:ext cx="487045" cy="21882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</a:pPr>
            <a:r>
              <a:rPr sz="2300" kern="0" spc="140" dirty="0">
                <a:solidFill>
                  <a:srgbClr val="2F559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04</a:t>
            </a:r>
            <a:r>
              <a:rPr sz="2300" kern="0" spc="90" dirty="0">
                <a:solidFill>
                  <a:srgbClr val="37559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.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21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21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21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6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  <a:spcBef>
                <a:spcPts val="0"/>
              </a:spcBef>
            </a:pPr>
            <a:r>
              <a:rPr sz="2400" kern="0" spc="90" dirty="0">
                <a:solidFill>
                  <a:srgbClr val="37559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05.</a:t>
            </a:r>
            <a:endParaRPr sz="2400" kern="0" spc="90" dirty="0">
              <a:solidFill>
                <a:srgbClr val="375593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  <a:spcBef>
                <a:spcPts val="0"/>
              </a:spcBef>
            </a:pPr>
            <a:endParaRPr sz="24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  <a:spcBef>
                <a:spcPts val="0"/>
              </a:spcBef>
            </a:pPr>
            <a:endParaRPr sz="24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  <a:spcBef>
                <a:spcPts val="0"/>
              </a:spcBef>
            </a:pPr>
            <a:r>
              <a:rPr sz="2400" kern="0" spc="90" dirty="0">
                <a:solidFill>
                  <a:srgbClr val="37559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0</a:t>
            </a:r>
            <a:r>
              <a:rPr lang="en-US" sz="2400" kern="0" spc="90" dirty="0">
                <a:solidFill>
                  <a:srgbClr val="37559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6</a:t>
            </a:r>
            <a:r>
              <a:rPr sz="2400" kern="0" spc="90" dirty="0">
                <a:solidFill>
                  <a:srgbClr val="37559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.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16" name="textbox 16"/>
          <p:cNvSpPr/>
          <p:nvPr/>
        </p:nvSpPr>
        <p:spPr>
          <a:xfrm>
            <a:off x="3686175" y="2197735"/>
            <a:ext cx="487045" cy="2169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</a:pPr>
            <a:r>
              <a:rPr lang="en-US" sz="2400" kern="0" spc="90" dirty="0">
                <a:solidFill>
                  <a:srgbClr val="36518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01.</a:t>
            </a:r>
            <a:endParaRPr lang="en-US" sz="2400" kern="0" spc="90" dirty="0">
              <a:solidFill>
                <a:srgbClr val="36518A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</a:pPr>
            <a:endParaRPr lang="en-US" sz="2400" kern="0" spc="90" dirty="0">
              <a:solidFill>
                <a:srgbClr val="36518A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</a:pPr>
            <a:endParaRPr lang="en-US" sz="2400" kern="0" spc="90" dirty="0">
              <a:solidFill>
                <a:srgbClr val="36518A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</a:pPr>
            <a:r>
              <a:rPr sz="2400" kern="0" spc="90" dirty="0">
                <a:solidFill>
                  <a:srgbClr val="36518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02.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5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  <a:spcBef>
                <a:spcPts val="5"/>
              </a:spcBef>
            </a:pPr>
            <a:r>
              <a:rPr sz="2300" kern="0" spc="140" dirty="0">
                <a:solidFill>
                  <a:srgbClr val="38528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03.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18" name="textbox 18"/>
          <p:cNvSpPr/>
          <p:nvPr/>
        </p:nvSpPr>
        <p:spPr>
          <a:xfrm rot="5400000">
            <a:off x="367948" y="3090159"/>
            <a:ext cx="1882139" cy="3841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sz="300" dirty="0">
              <a:solidFill>
                <a:srgbClr val="3C65A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</a:pPr>
            <a:r>
              <a:rPr sz="2700" kern="0" spc="40" dirty="0">
                <a:solidFill>
                  <a:srgbClr val="3C65A0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</a:rPr>
              <a:t>CONT</a:t>
            </a:r>
            <a:r>
              <a:rPr sz="2700" kern="0" spc="-170" dirty="0">
                <a:solidFill>
                  <a:srgbClr val="3C65A0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</a:rPr>
              <a:t> </a:t>
            </a:r>
            <a:r>
              <a:rPr sz="2700" kern="0" spc="40" dirty="0">
                <a:solidFill>
                  <a:srgbClr val="3C65A0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</a:rPr>
              <a:t>E</a:t>
            </a:r>
            <a:r>
              <a:rPr sz="2700" kern="0" spc="-170" dirty="0">
                <a:solidFill>
                  <a:srgbClr val="3C65A0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</a:rPr>
              <a:t> </a:t>
            </a:r>
            <a:r>
              <a:rPr sz="2700" kern="0" spc="40" dirty="0">
                <a:solidFill>
                  <a:srgbClr val="3C65A0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</a:rPr>
              <a:t>NT</a:t>
            </a:r>
            <a:endParaRPr sz="2700" kern="0" spc="40" dirty="0">
              <a:solidFill>
                <a:srgbClr val="3C65A0">
                  <a:alpha val="100000"/>
                </a:srgbClr>
              </a:solidFill>
              <a:latin typeface="HarmonyOS Sans SC Black" panose="00000A00000000000000" charset="-122"/>
              <a:ea typeface="HarmonyOS Sans SC Black" panose="00000A00000000000000" charset="-122"/>
              <a:cs typeface="HarmonyOS Sans SC Black" panose="00000A00000000000000" charset="-122"/>
            </a:endParaRPr>
          </a:p>
        </p:txBody>
      </p:sp>
      <p:sp>
        <p:nvSpPr>
          <p:cNvPr id="20" name="textbox 20"/>
          <p:cNvSpPr/>
          <p:nvPr/>
        </p:nvSpPr>
        <p:spPr>
          <a:xfrm>
            <a:off x="1745056" y="2690495"/>
            <a:ext cx="476250" cy="11671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eaVert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b="1" dirty="0">
              <a:solidFill>
                <a:srgbClr val="3C65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3500" b="1" kern="0" spc="80" dirty="0">
                <a:solidFill>
                  <a:srgbClr val="3C65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</a:t>
            </a:r>
            <a:r>
              <a:rPr sz="3500" b="1" kern="0" spc="830" dirty="0">
                <a:solidFill>
                  <a:srgbClr val="3C65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500" b="1" kern="0" spc="80" dirty="0">
                <a:solidFill>
                  <a:srgbClr val="3C65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录</a:t>
            </a:r>
            <a:endParaRPr sz="3500" b="1" kern="0" spc="80" dirty="0">
              <a:solidFill>
                <a:srgbClr val="3C65A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608455" y="1637665"/>
            <a:ext cx="12700" cy="32708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19"/>
          <p:cNvSpPr/>
          <p:nvPr/>
        </p:nvSpPr>
        <p:spPr>
          <a:xfrm>
            <a:off x="431165" y="782320"/>
            <a:ext cx="9039860" cy="5560060"/>
          </a:xfrm>
          <a:prstGeom prst="roundRect">
            <a:avLst>
              <a:gd name="adj" fmla="val 2661"/>
            </a:avLst>
          </a:prstGeom>
          <a:solidFill>
            <a:schemeClr val="accent5">
              <a:lumMod val="20000"/>
              <a:lumOff val="80000"/>
              <a:alpha val="5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9" name="AutoShape 19"/>
          <p:cNvSpPr/>
          <p:nvPr/>
        </p:nvSpPr>
        <p:spPr>
          <a:xfrm>
            <a:off x="431165" y="775335"/>
            <a:ext cx="9039860" cy="1550670"/>
          </a:xfrm>
          <a:prstGeom prst="roundRect">
            <a:avLst>
              <a:gd name="adj" fmla="val 819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rgbClr val="FFFFFF"/>
          </a:lnRef>
          <a:fillRef idx="1">
            <a:schemeClr val="accent5"/>
          </a:fillRef>
          <a:effectRef idx="0">
            <a:srgbClr val="FFFFFF"/>
          </a:effectRef>
          <a:fontRef idx="minor">
            <a:schemeClr val="lt1"/>
          </a:fontRef>
        </p:style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30" name="textbox 30"/>
          <p:cNvSpPr/>
          <p:nvPr/>
        </p:nvSpPr>
        <p:spPr>
          <a:xfrm>
            <a:off x="864235" y="887095"/>
            <a:ext cx="8175625" cy="1320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-635" algn="l" rtl="0" eaLnBrk="0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</a:rPr>
              <a:t>第一步：在电脑中打开浏览器，输入网址：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hlinkClick r:id="rId1" action="ppaction://hlinkfile"/>
              </a:rPr>
              <a:t>https://tj.ttcdw.cn/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</a:rPr>
              <a:t>，进入</a:t>
            </a:r>
            <a:r>
              <a:rPr sz="1400" b="1" kern="0" spc="-20" dirty="0">
                <a:solidFill>
                  <a:srgbClr val="4874CB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</a:rPr>
              <a:t>天津市中小学教师培训信息化综合服务平台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</a:rPr>
              <a:t>首页。</a:t>
            </a:r>
            <a:endParaRPr sz="1400" b="1" dirty="0">
              <a:latin typeface="HarmonyOS Sans SC Black" panose="00000A00000000000000" charset="-122"/>
              <a:ea typeface="HarmonyOS Sans SC Black" panose="00000A00000000000000" charset="-122"/>
              <a:cs typeface="HarmonyOS Sans SC Black" panose="00000A00000000000000" charset="-122"/>
            </a:endParaRPr>
          </a:p>
          <a:p>
            <a:pPr marL="12700" algn="l" rtl="0" eaLnBrk="0">
              <a:lnSpc>
                <a:spcPts val="1865"/>
              </a:lnSpc>
              <a:spcBef>
                <a:spcPts val="405"/>
              </a:spcBef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</a:rPr>
              <a:t>第二步：点击</a:t>
            </a:r>
            <a:r>
              <a:rPr sz="1400" b="1" kern="0" spc="-20" dirty="0">
                <a:solidFill>
                  <a:srgbClr val="4874CB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  <a:sym typeface="+mn-ea"/>
              </a:rPr>
              <a:t>【</a:t>
            </a:r>
            <a:r>
              <a:rPr lang="zh-CN" sz="1400" b="1" kern="0" spc="-20" dirty="0">
                <a:solidFill>
                  <a:srgbClr val="4874CB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  <a:sym typeface="+mn-ea"/>
              </a:rPr>
              <a:t>学时查询</a:t>
            </a:r>
            <a:r>
              <a:rPr sz="1400" b="1" kern="0" spc="-20" dirty="0">
                <a:solidFill>
                  <a:srgbClr val="4874CB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  <a:sym typeface="+mn-ea"/>
              </a:rPr>
              <a:t>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，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</a:rPr>
              <a:t>进入查询页面。</a:t>
            </a:r>
            <a:endParaRPr sz="1400" dirty="0">
              <a:latin typeface="HarmonyOS Sans SC Black" panose="00000A00000000000000" charset="-122"/>
              <a:ea typeface="HarmonyOS Sans SC Black" panose="00000A00000000000000" charset="-122"/>
              <a:cs typeface="HarmonyOS Sans SC Black" panose="00000A00000000000000" charset="-122"/>
            </a:endParaRPr>
          </a:p>
          <a:p>
            <a:pPr marL="12700" algn="l" rtl="0" eaLnBrk="0">
              <a:lnSpc>
                <a:spcPts val="1865"/>
              </a:lnSpc>
              <a:spcBef>
                <a:spcPts val="315"/>
              </a:spcBef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</a:rPr>
              <a:t>第三步：输入姓名及继教编号/手机号，点击</a:t>
            </a:r>
            <a:r>
              <a:rPr sz="1400" b="1" kern="0" spc="-20" dirty="0">
                <a:solidFill>
                  <a:srgbClr val="4874CB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  <a:sym typeface="+mn-ea"/>
              </a:rPr>
              <a:t>【</a:t>
            </a:r>
            <a:r>
              <a:rPr lang="zh-CN" sz="1400" b="1" kern="0" spc="-20" dirty="0">
                <a:solidFill>
                  <a:srgbClr val="4874CB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  <a:sym typeface="+mn-ea"/>
              </a:rPr>
              <a:t>查询</a:t>
            </a:r>
            <a:r>
              <a:rPr sz="1400" b="1" kern="0" spc="-20" dirty="0">
                <a:solidFill>
                  <a:srgbClr val="4874CB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  <a:sym typeface="+mn-ea"/>
              </a:rPr>
              <a:t>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，即可查看已参加培训的学时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记录，以及教师综合素养研修项目所需完成学时。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  <a:p>
            <a:pPr marL="12700" algn="l" rtl="0" eaLnBrk="0">
              <a:lnSpc>
                <a:spcPts val="1865"/>
              </a:lnSpc>
              <a:spcBef>
                <a:spcPts val="315"/>
              </a:spcBef>
            </a:pPr>
            <a:endParaRPr sz="1400" dirty="0">
              <a:latin typeface="HarmonyOS Sans SC Black" panose="00000A00000000000000" charset="-122"/>
              <a:ea typeface="HarmonyOS Sans SC Black" panose="00000A00000000000000" charset="-122"/>
              <a:cs typeface="HarmonyOS Sans SC Black" panose="00000A00000000000000" charset="-122"/>
            </a:endParaRPr>
          </a:p>
        </p:txBody>
      </p:sp>
      <p:grpSp>
        <p:nvGrpSpPr>
          <p:cNvPr id="2" name="group 2"/>
          <p:cNvGrpSpPr/>
          <p:nvPr/>
        </p:nvGrpSpPr>
        <p:grpSpPr>
          <a:xfrm rot="0" flipH="1">
            <a:off x="254" y="99695"/>
            <a:ext cx="2861055" cy="501395"/>
            <a:chOff x="0" y="0"/>
            <a:chExt cx="2861055" cy="501395"/>
          </a:xfrm>
        </p:grpSpPr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2861055" cy="501395"/>
            </a:xfrm>
            <a:prstGeom prst="rect">
              <a:avLst/>
            </a:prstGeom>
          </p:spPr>
        </p:pic>
        <p:sp>
          <p:nvSpPr>
            <p:cNvPr id="44" name="textbox 44"/>
            <p:cNvSpPr/>
            <p:nvPr/>
          </p:nvSpPr>
          <p:spPr>
            <a:xfrm>
              <a:off x="-12700" y="-12700"/>
              <a:ext cx="2886710" cy="5270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2000"/>
                </a:lnSpc>
              </a:pPr>
              <a:endParaRPr lang="zh-CN" sz="2100" kern="0" spc="20" dirty="0">
                <a:solidFill>
                  <a:srgbClr val="FFFFFF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</a:endParaRPr>
            </a:p>
          </p:txBody>
        </p:sp>
      </p:grpSp>
      <p:pic>
        <p:nvPicPr>
          <p:cNvPr id="3" name="图片 2" descr="C:/Users/guorent/Desktop/天津项目操作手册修改/查询页面.png查询页面"/>
          <p:cNvPicPr>
            <a:picLocks noChangeAspect="1"/>
          </p:cNvPicPr>
          <p:nvPr/>
        </p:nvPicPr>
        <p:blipFill>
          <a:blip r:embed="rId3"/>
          <a:srcRect t="9341" b="9447"/>
          <a:stretch>
            <a:fillRect/>
          </a:stretch>
        </p:blipFill>
        <p:spPr>
          <a:xfrm>
            <a:off x="2491105" y="2481580"/>
            <a:ext cx="5073015" cy="3325495"/>
          </a:xfrm>
          <a:prstGeom prst="rect">
            <a:avLst/>
          </a:prstGeom>
          <a:ln w="38100" cmpd="sng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</p:pic>
      <p:sp>
        <p:nvSpPr>
          <p:cNvPr id="4" name="文本框 3"/>
          <p:cNvSpPr txBox="1"/>
          <p:nvPr/>
        </p:nvSpPr>
        <p:spPr>
          <a:xfrm>
            <a:off x="537210" y="5878195"/>
            <a:ext cx="8827770" cy="498475"/>
          </a:xfrm>
          <a:prstGeom prst="rect">
            <a:avLst/>
          </a:prstGeom>
        </p:spPr>
        <p:txBody>
          <a:bodyPr wrap="square">
            <a:noAutofit/>
          </a:bodyPr>
          <a:p>
            <a:pPr algn="ctr" rtl="0" eaLnBrk="0">
              <a:lnSpc>
                <a:spcPct val="150000"/>
              </a:lnSpc>
            </a:pPr>
            <a:r>
              <a:rPr sz="1400" b="1" kern="0" spc="-30" dirty="0">
                <a:solidFill>
                  <a:srgbClr val="4874CB">
                    <a:alpha val="100000"/>
                  </a:srgbClr>
                </a:solidFill>
                <a:uFillTx/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  <a:sym typeface="+mn-ea"/>
              </a:rPr>
              <a:t>注意事项：</a:t>
            </a: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若输入信息之后无法查询，或页面展示的学时</a:t>
            </a: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记录有误，请联系客服处理。</a:t>
            </a:r>
            <a:endParaRPr lang="zh-CN" altLang="en-US" sz="1400" b="1">
              <a:solidFill>
                <a:schemeClr val="accent5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025" y="3844925"/>
            <a:ext cx="514350" cy="514350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V="1">
            <a:off x="6353175" y="5250815"/>
            <a:ext cx="568960" cy="264160"/>
          </a:xfrm>
          <a:prstGeom prst="straightConnector1">
            <a:avLst/>
          </a:prstGeom>
          <a:ln w="34925" cmpd="sng">
            <a:solidFill>
              <a:srgbClr val="FF0000"/>
            </a:solidFill>
            <a:prstDash val="solid"/>
            <a:headEnd type="stealth" w="lg" len="med"/>
            <a:tailEnd type="none" w="med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785" y="2499995"/>
            <a:ext cx="514350" cy="5143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4935" y="166370"/>
            <a:ext cx="24276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000" b="1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01. </a:t>
            </a:r>
            <a:r>
              <a:rPr lang="zh-CN" sz="2000" b="1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学时查询</a:t>
            </a:r>
            <a:endParaRPr lang="zh-CN" altLang="en-US" sz="2000" b="1" kern="0" spc="2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666855" y="3809365"/>
            <a:ext cx="3300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0" name="textbox 8"/>
          <p:cNvSpPr/>
          <p:nvPr/>
        </p:nvSpPr>
        <p:spPr>
          <a:xfrm>
            <a:off x="0" y="6496811"/>
            <a:ext cx="9903459" cy="361315"/>
          </a:xfrm>
          <a:prstGeom prst="rect">
            <a:avLst/>
          </a:prstGeom>
          <a:solidFill>
            <a:srgbClr val="3C65A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55625" algn="l" rtl="0" eaLnBrk="0">
              <a:lnSpc>
                <a:spcPts val="1590"/>
              </a:lnSpc>
              <a:spcBef>
                <a:spcPts val="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</a:rPr>
              <a:t>天津市中小学教师培训信息化综合服务平台</a:t>
            </a:r>
            <a:endParaRPr lang="zh-CN" altLang="en-US" sz="1200" dirty="0">
              <a:solidFill>
                <a:schemeClr val="bg1"/>
              </a:solidFill>
              <a:latin typeface="HarmonyOS Sans SC Black" panose="00000A00000000000000" charset="-122"/>
              <a:ea typeface="HarmonyOS Sans SC Black" panose="00000A00000000000000" charset="-122"/>
              <a:cs typeface="HarmonyOS Sans SC Black" panose="00000A00000000000000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19"/>
          <p:cNvSpPr/>
          <p:nvPr/>
        </p:nvSpPr>
        <p:spPr>
          <a:xfrm>
            <a:off x="431165" y="1092835"/>
            <a:ext cx="9039860" cy="3895090"/>
          </a:xfrm>
          <a:prstGeom prst="roundRect">
            <a:avLst>
              <a:gd name="adj" fmla="val 2429"/>
            </a:avLst>
          </a:prstGeom>
          <a:solidFill>
            <a:schemeClr val="accent5">
              <a:lumMod val="20000"/>
              <a:lumOff val="80000"/>
              <a:alpha val="5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3" name="AutoShape 19"/>
          <p:cNvSpPr/>
          <p:nvPr/>
        </p:nvSpPr>
        <p:spPr>
          <a:xfrm>
            <a:off x="431165" y="1085850"/>
            <a:ext cx="9039860" cy="610235"/>
          </a:xfrm>
          <a:prstGeom prst="roundRect">
            <a:avLst>
              <a:gd name="adj" fmla="val 819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rgbClr val="FFFFFF"/>
          </a:lnRef>
          <a:fillRef idx="1">
            <a:schemeClr val="accent5"/>
          </a:fillRef>
          <a:effectRef idx="0">
            <a:srgbClr val="FFFFFF"/>
          </a:effectRef>
          <a:fontRef idx="minor">
            <a:schemeClr val="lt1"/>
          </a:fontRef>
        </p:style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30" name="textbox 30"/>
          <p:cNvSpPr/>
          <p:nvPr/>
        </p:nvSpPr>
        <p:spPr>
          <a:xfrm>
            <a:off x="614045" y="1234440"/>
            <a:ext cx="8828405" cy="4622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-635" algn="l" rtl="0" eaLnBrk="0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</a:rPr>
              <a:t>点击</a:t>
            </a:r>
            <a:r>
              <a:rPr sz="1400" b="1" kern="0" spc="-20" dirty="0">
                <a:solidFill>
                  <a:srgbClr val="4874CB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  <a:sym typeface="+mn-ea"/>
              </a:rPr>
              <a:t>【</a:t>
            </a:r>
            <a:r>
              <a:rPr lang="zh-CN" sz="1400" b="1" kern="0" spc="-20" dirty="0">
                <a:solidFill>
                  <a:srgbClr val="4874CB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  <a:sym typeface="+mn-ea"/>
              </a:rPr>
              <a:t>学时查询</a:t>
            </a:r>
            <a:r>
              <a:rPr sz="1400" b="1" kern="0" spc="-20" dirty="0">
                <a:solidFill>
                  <a:srgbClr val="4874CB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  <a:sym typeface="+mn-ea"/>
              </a:rPr>
              <a:t>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</a:rPr>
              <a:t>页面下方</a:t>
            </a:r>
            <a:r>
              <a:rPr sz="1400" b="1" kern="0" spc="-20" dirty="0">
                <a:solidFill>
                  <a:srgbClr val="4874CB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</a:rPr>
              <a:t>【</a:t>
            </a:r>
            <a:r>
              <a:rPr lang="zh-CN" sz="1400" b="1" kern="0" spc="-20" dirty="0">
                <a:solidFill>
                  <a:srgbClr val="4874CB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</a:rPr>
              <a:t>去学习</a:t>
            </a:r>
            <a:r>
              <a:rPr lang="zh-CN" sz="1400" b="1" kern="0" spc="-20" dirty="0">
                <a:solidFill>
                  <a:srgbClr val="4874CB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</a:rPr>
              <a:t>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</a:rPr>
              <a:t>，进入登录页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</a:rPr>
              <a:t>面。</a:t>
            </a:r>
            <a:endParaRPr lang="zh-CN" altLang="en-US" sz="1400" dirty="0">
              <a:latin typeface="HarmonyOS Sans SC Medium" panose="00000600000000000000" charset="-122"/>
              <a:ea typeface="HarmonyOS Sans SC Medium" panose="00000600000000000000" charset="-122"/>
              <a:cs typeface="HarmonyOS Sans SC Black" panose="00000A00000000000000" charset="-122"/>
            </a:endParaRPr>
          </a:p>
        </p:txBody>
      </p:sp>
      <p:pic>
        <p:nvPicPr>
          <p:cNvPr id="46" name="picture 46" descr="C:/Users/guorent/Desktop/天津操作手册修改/02.png02"/>
          <p:cNvPicPr>
            <a:picLocks noChangeAspect="1"/>
          </p:cNvPicPr>
          <p:nvPr/>
        </p:nvPicPr>
        <p:blipFill>
          <a:blip r:embed="rId1"/>
          <a:srcRect l="2639" r="2639"/>
          <a:stretch>
            <a:fillRect/>
          </a:stretch>
        </p:blipFill>
        <p:spPr>
          <a:xfrm rot="21600000">
            <a:off x="4870450" y="2006600"/>
            <a:ext cx="4407535" cy="2591435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4" name="图片 3" descr="C:/Users/guorent/Desktop/天津项目操作手册修改/登录页面.png登录页面"/>
          <p:cNvPicPr>
            <a:picLocks noChangeAspect="1"/>
          </p:cNvPicPr>
          <p:nvPr/>
        </p:nvPicPr>
        <p:blipFill>
          <a:blip r:embed="rId2"/>
          <a:srcRect l="448" r="448"/>
          <a:stretch>
            <a:fillRect/>
          </a:stretch>
        </p:blipFill>
        <p:spPr>
          <a:xfrm>
            <a:off x="614045" y="2006600"/>
            <a:ext cx="4116705" cy="2600960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875" y="4093210"/>
            <a:ext cx="514350" cy="514350"/>
          </a:xfrm>
          <a:prstGeom prst="rect">
            <a:avLst/>
          </a:prstGeom>
        </p:spPr>
      </p:pic>
      <p:grpSp>
        <p:nvGrpSpPr>
          <p:cNvPr id="9" name="group 2"/>
          <p:cNvGrpSpPr/>
          <p:nvPr/>
        </p:nvGrpSpPr>
        <p:grpSpPr>
          <a:xfrm rot="0" flipH="1">
            <a:off x="254" y="99695"/>
            <a:ext cx="2861055" cy="501395"/>
            <a:chOff x="0" y="0"/>
            <a:chExt cx="2861055" cy="501395"/>
          </a:xfrm>
        </p:grpSpPr>
        <p:pic>
          <p:nvPicPr>
            <p:cNvPr id="10" name="picture 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2861055" cy="501395"/>
            </a:xfrm>
            <a:prstGeom prst="rect">
              <a:avLst/>
            </a:prstGeom>
          </p:spPr>
        </p:pic>
        <p:sp>
          <p:nvSpPr>
            <p:cNvPr id="11" name="textbox 44"/>
            <p:cNvSpPr/>
            <p:nvPr/>
          </p:nvSpPr>
          <p:spPr>
            <a:xfrm>
              <a:off x="-12700" y="-12700"/>
              <a:ext cx="2886710" cy="5270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2000"/>
                </a:lnSpc>
              </a:pPr>
              <a:endParaRPr lang="zh-CN" sz="2100" kern="0" spc="20" dirty="0">
                <a:solidFill>
                  <a:srgbClr val="FFFFFF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14935" y="166370"/>
            <a:ext cx="24276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000" b="1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</a:t>
            </a:r>
            <a:r>
              <a:rPr lang="en-US" sz="2000" b="1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sz="2000" b="1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 </a:t>
            </a:r>
            <a:r>
              <a:rPr lang="zh-CN" sz="2000" b="1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登录账号</a:t>
            </a:r>
            <a:endParaRPr lang="zh-CN" sz="2000" b="1" kern="0" spc="2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textbox 8"/>
          <p:cNvSpPr/>
          <p:nvPr/>
        </p:nvSpPr>
        <p:spPr>
          <a:xfrm>
            <a:off x="0" y="6496811"/>
            <a:ext cx="9903459" cy="361315"/>
          </a:xfrm>
          <a:prstGeom prst="rect">
            <a:avLst/>
          </a:prstGeom>
          <a:solidFill>
            <a:srgbClr val="3C65A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55625" algn="l" rtl="0" eaLnBrk="0">
              <a:lnSpc>
                <a:spcPts val="1590"/>
              </a:lnSpc>
              <a:spcBef>
                <a:spcPts val="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</a:rPr>
              <a:t>天津市中小学教师培训信息化综合服务平台</a:t>
            </a:r>
            <a:endParaRPr lang="zh-CN" altLang="en-US" sz="1200" dirty="0">
              <a:solidFill>
                <a:schemeClr val="bg1"/>
              </a:solidFill>
              <a:latin typeface="HarmonyOS Sans SC Black" panose="00000A00000000000000" charset="-122"/>
              <a:ea typeface="HarmonyOS Sans SC Black" panose="00000A00000000000000" charset="-122"/>
              <a:cs typeface="HarmonyOS Sans SC Black" panose="00000A00000000000000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19"/>
          <p:cNvSpPr/>
          <p:nvPr/>
        </p:nvSpPr>
        <p:spPr>
          <a:xfrm>
            <a:off x="340995" y="775335"/>
            <a:ext cx="9217660" cy="5560060"/>
          </a:xfrm>
          <a:prstGeom prst="roundRect">
            <a:avLst>
              <a:gd name="adj" fmla="val 3083"/>
            </a:avLst>
          </a:prstGeom>
          <a:solidFill>
            <a:schemeClr val="accent5">
              <a:lumMod val="20000"/>
              <a:lumOff val="80000"/>
              <a:alpha val="5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4" name="AutoShape 19"/>
          <p:cNvSpPr/>
          <p:nvPr/>
        </p:nvSpPr>
        <p:spPr>
          <a:xfrm>
            <a:off x="340995" y="768350"/>
            <a:ext cx="9218295" cy="2206625"/>
          </a:xfrm>
          <a:prstGeom prst="roundRect">
            <a:avLst>
              <a:gd name="adj" fmla="val 819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rgbClr val="FFFFFF"/>
          </a:lnRef>
          <a:fillRef idx="1">
            <a:schemeClr val="accent5"/>
          </a:fillRef>
          <a:effectRef idx="0">
            <a:srgbClr val="FFFFFF"/>
          </a:effectRef>
          <a:fontRef idx="minor">
            <a:schemeClr val="lt1"/>
          </a:fontRef>
        </p:style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 lang="en-US" sz="1400"/>
          </a:p>
        </p:txBody>
      </p:sp>
      <p:pic>
        <p:nvPicPr>
          <p:cNvPr id="36" name="picture 36" descr="C:/Users/guorent/Desktop/天津操作手册修改/03.png03"/>
          <p:cNvPicPr>
            <a:picLocks noChangeAspect="1"/>
          </p:cNvPicPr>
          <p:nvPr/>
        </p:nvPicPr>
        <p:blipFill>
          <a:blip r:embed="rId1"/>
          <a:srcRect t="18" b="18"/>
          <a:stretch>
            <a:fillRect/>
          </a:stretch>
        </p:blipFill>
        <p:spPr>
          <a:xfrm rot="21600000">
            <a:off x="2458720" y="3164205"/>
            <a:ext cx="1892300" cy="2272030"/>
          </a:xfrm>
          <a:prstGeom prst="rect">
            <a:avLst/>
          </a:prstGeom>
          <a:ln w="25400" cmpd="sng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</p:pic>
      <p:pic>
        <p:nvPicPr>
          <p:cNvPr id="2" name="picture 34" descr="C:/Users/guorent/Desktop/天津操作手册修改/05.png05"/>
          <p:cNvPicPr>
            <a:picLocks noChangeAspect="1"/>
          </p:cNvPicPr>
          <p:nvPr/>
        </p:nvPicPr>
        <p:blipFill>
          <a:blip r:embed="rId2"/>
          <a:srcRect l="33" r="33"/>
          <a:stretch>
            <a:fillRect/>
          </a:stretch>
        </p:blipFill>
        <p:spPr>
          <a:xfrm rot="21600000">
            <a:off x="4375785" y="3161030"/>
            <a:ext cx="1892300" cy="2272030"/>
          </a:xfrm>
          <a:prstGeom prst="rect">
            <a:avLst/>
          </a:prstGeom>
          <a:ln w="25400" cmpd="sng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</p:pic>
      <p:sp>
        <p:nvSpPr>
          <p:cNvPr id="40" name="textbox 40"/>
          <p:cNvSpPr/>
          <p:nvPr/>
        </p:nvSpPr>
        <p:spPr>
          <a:xfrm>
            <a:off x="469900" y="5537200"/>
            <a:ext cx="8959215" cy="6851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39000"/>
              </a:lnSpc>
            </a:pPr>
            <a:r>
              <a:rPr sz="1400" b="1" kern="0" spc="-30" dirty="0">
                <a:solidFill>
                  <a:srgbClr val="4874CB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</a:rPr>
              <a:t>注意事项：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若忘记密码，可点击</a:t>
            </a:r>
            <a:r>
              <a:rPr sz="1400" b="1" kern="0" dirty="0">
                <a:solidFill>
                  <a:srgbClr val="4874CB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  <a:sym typeface="+mn-ea"/>
              </a:rPr>
              <a:t>【忘记密码】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，选择</a:t>
            </a:r>
            <a:r>
              <a:rPr sz="1400" b="1" kern="0" dirty="0">
                <a:solidFill>
                  <a:srgbClr val="4874CB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  <a:sym typeface="+mn-ea"/>
              </a:rPr>
              <a:t>【手机找回】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功能：输入手机号获取验证码后，即可重置密码。</a:t>
            </a:r>
            <a:b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</a:b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若无法登录或登录后未显</a:t>
            </a:r>
            <a:r>
              <a:rPr lang="zh-CN" altLang="en-US" sz="1400" b="1">
                <a:solidFill>
                  <a:srgbClr val="5B9BD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示参训</a:t>
            </a: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项目，请点击登录页面右下角联系客服</a:t>
            </a: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处理。</a:t>
            </a:r>
            <a:endParaRPr lang="zh-CN" altLang="en-US" sz="1400" b="1">
              <a:solidFill>
                <a:srgbClr val="C00000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  <a:p>
            <a:pPr marL="12700" algn="l" rtl="0" eaLnBrk="0">
              <a:lnSpc>
                <a:spcPct val="89000"/>
              </a:lnSpc>
            </a:pP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pic>
        <p:nvPicPr>
          <p:cNvPr id="34" name="picture 34" descr="C:/Users/guorent/Desktop/天津操作手册修改/04.png04"/>
          <p:cNvPicPr>
            <a:picLocks noChangeAspect="1"/>
          </p:cNvPicPr>
          <p:nvPr/>
        </p:nvPicPr>
        <p:blipFill>
          <a:blip r:embed="rId3"/>
          <a:srcRect l="8" r="8"/>
          <a:stretch>
            <a:fillRect/>
          </a:stretch>
        </p:blipFill>
        <p:spPr>
          <a:xfrm rot="21600000">
            <a:off x="541655" y="3164205"/>
            <a:ext cx="1892300" cy="2272030"/>
          </a:xfrm>
          <a:prstGeom prst="rect">
            <a:avLst/>
          </a:prstGeom>
          <a:ln w="25400" cmpd="sng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605" y="3396615"/>
            <a:ext cx="514350" cy="5143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005" y="4508500"/>
            <a:ext cx="514350" cy="514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2850" y="3164205"/>
            <a:ext cx="3077845" cy="2272030"/>
          </a:xfrm>
          <a:prstGeom prst="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490" y="3429000"/>
            <a:ext cx="514350" cy="5143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605" y="3396615"/>
            <a:ext cx="514350" cy="5143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9710" y="5145405"/>
            <a:ext cx="514350" cy="51435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0" flipH="1">
            <a:off x="254" y="99695"/>
            <a:ext cx="2861055" cy="501395"/>
            <a:chOff x="0" y="0"/>
            <a:chExt cx="2861055" cy="501395"/>
          </a:xfrm>
        </p:grpSpPr>
        <p:pic>
          <p:nvPicPr>
            <p:cNvPr id="11" name="picture 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2861055" cy="501395"/>
            </a:xfrm>
            <a:prstGeom prst="rect">
              <a:avLst/>
            </a:prstGeom>
          </p:spPr>
        </p:pic>
        <p:sp>
          <p:nvSpPr>
            <p:cNvPr id="12" name="textbox 44"/>
            <p:cNvSpPr/>
            <p:nvPr/>
          </p:nvSpPr>
          <p:spPr>
            <a:xfrm>
              <a:off x="-12700" y="-12700"/>
              <a:ext cx="2886710" cy="5270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2000"/>
                </a:lnSpc>
              </a:pPr>
              <a:endParaRPr lang="zh-CN" sz="2100" kern="0" spc="20" dirty="0">
                <a:solidFill>
                  <a:srgbClr val="FFFFFF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14935" y="166370"/>
            <a:ext cx="24276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000" b="1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</a:t>
            </a:r>
            <a:r>
              <a:rPr lang="en-US" sz="2000" b="1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sz="2000" b="1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 </a:t>
            </a:r>
            <a:r>
              <a:rPr lang="zh-CN" sz="2000" b="1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登录账号</a:t>
            </a:r>
            <a:endParaRPr lang="zh-CN" sz="2000" b="1" kern="0" spc="2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5" name="textbox 30"/>
          <p:cNvSpPr/>
          <p:nvPr/>
        </p:nvSpPr>
        <p:spPr>
          <a:xfrm>
            <a:off x="861695" y="897890"/>
            <a:ext cx="8175625" cy="1320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9070" indent="-635" algn="l" rtl="0" eaLnBrk="0">
              <a:lnSpc>
                <a:spcPct val="128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平台支持三种登录方式，推荐使用手机验证码进行登录。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  <a:p>
            <a:pPr marL="179070" indent="-635" algn="l" rtl="0" eaLnBrk="0">
              <a:lnSpc>
                <a:spcPct val="128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点击</a:t>
            </a:r>
            <a:r>
              <a:rPr sz="1400" b="1" kern="0" dirty="0">
                <a:solidFill>
                  <a:srgbClr val="4874CB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" panose="00000500000000000000" charset="-122"/>
                <a:sym typeface="+mn-ea"/>
              </a:rPr>
              <a:t>【手机验证码登录】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，输入手机号码，获取并填写短信验证码，验证通过后即可进入学习。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  <a:p>
            <a:pPr marL="179070" indent="-635" algn="l" rtl="0" eaLnBrk="0">
              <a:lnSpc>
                <a:spcPct val="128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其他登录方式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  <a:p>
            <a:pPr marL="179070" indent="-635" algn="l" rtl="0" eaLnBrk="0">
              <a:lnSpc>
                <a:spcPct val="128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1.密码登录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  <a:p>
            <a:pPr marL="179070" indent="-635" algn="l" rtl="0" eaLnBrk="0">
              <a:lnSpc>
                <a:spcPct val="128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切换至</a:t>
            </a:r>
            <a:r>
              <a:rPr sz="1400" b="1" kern="0" dirty="0">
                <a:solidFill>
                  <a:srgbClr val="4874CB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" panose="00000500000000000000" charset="-122"/>
                <a:sym typeface="+mn-ea"/>
              </a:rPr>
              <a:t>【密码登录】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页面，填写手机号与个人登录密码，完成登录。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  <a:p>
            <a:pPr marL="179070" indent="-635" algn="l" rtl="0" eaLnBrk="0">
              <a:lnSpc>
                <a:spcPct val="128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2.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组织标识登录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  <a:p>
            <a:pPr marL="179070" indent="-635" algn="l" rtl="0" eaLnBrk="0">
              <a:lnSpc>
                <a:spcPct val="128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点击</a:t>
            </a:r>
            <a:r>
              <a:rPr sz="1400" b="1" kern="0" dirty="0">
                <a:solidFill>
                  <a:srgbClr val="4874CB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" panose="00000500000000000000" charset="-122"/>
                <a:sym typeface="+mn-ea"/>
              </a:rPr>
              <a:t>【组织标识登录】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，使用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系统默认的组织标识（无需修改），输入继续教育学号及密码完成登录。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  <a:p>
            <a:pPr marL="12700" algn="l" rtl="0" eaLnBrk="0">
              <a:lnSpc>
                <a:spcPts val="1865"/>
              </a:lnSpc>
              <a:spcBef>
                <a:spcPts val="315"/>
              </a:spcBef>
            </a:pPr>
            <a:endParaRPr sz="1400" dirty="0">
              <a:latin typeface="HarmonyOS Sans SC Black" panose="00000A00000000000000" charset="-122"/>
              <a:ea typeface="HarmonyOS Sans SC Black" panose="00000A00000000000000" charset="-122"/>
              <a:cs typeface="HarmonyOS Sans SC Black" panose="00000A00000000000000" charset="-122"/>
            </a:endParaRPr>
          </a:p>
        </p:txBody>
      </p:sp>
      <p:sp>
        <p:nvSpPr>
          <p:cNvPr id="4" name="textbox 8"/>
          <p:cNvSpPr/>
          <p:nvPr/>
        </p:nvSpPr>
        <p:spPr>
          <a:xfrm>
            <a:off x="0" y="6496811"/>
            <a:ext cx="9903459" cy="361315"/>
          </a:xfrm>
          <a:prstGeom prst="rect">
            <a:avLst/>
          </a:prstGeom>
          <a:solidFill>
            <a:srgbClr val="3C65A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55625" algn="l" rtl="0" eaLnBrk="0">
              <a:lnSpc>
                <a:spcPts val="1590"/>
              </a:lnSpc>
              <a:spcBef>
                <a:spcPts val="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</a:rPr>
              <a:t>天津市中小学教师培训信息化综合服务平台</a:t>
            </a:r>
            <a:endParaRPr lang="zh-CN" altLang="en-US" sz="1200" dirty="0">
              <a:solidFill>
                <a:schemeClr val="bg1"/>
              </a:solidFill>
              <a:latin typeface="HarmonyOS Sans SC Black" panose="00000A00000000000000" charset="-122"/>
              <a:ea typeface="HarmonyOS Sans SC Black" panose="00000A00000000000000" charset="-122"/>
              <a:cs typeface="HarmonyOS Sans SC Black" panose="00000A00000000000000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19"/>
          <p:cNvSpPr/>
          <p:nvPr/>
        </p:nvSpPr>
        <p:spPr>
          <a:xfrm>
            <a:off x="431165" y="1092835"/>
            <a:ext cx="9039860" cy="4359910"/>
          </a:xfrm>
          <a:prstGeom prst="roundRect">
            <a:avLst>
              <a:gd name="adj" fmla="val 2199"/>
            </a:avLst>
          </a:prstGeom>
          <a:solidFill>
            <a:schemeClr val="accent5">
              <a:lumMod val="20000"/>
              <a:lumOff val="80000"/>
              <a:alpha val="5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3" name="AutoShape 19"/>
          <p:cNvSpPr/>
          <p:nvPr/>
        </p:nvSpPr>
        <p:spPr>
          <a:xfrm>
            <a:off x="431165" y="1085850"/>
            <a:ext cx="9039860" cy="813435"/>
          </a:xfrm>
          <a:prstGeom prst="roundRect">
            <a:avLst>
              <a:gd name="adj" fmla="val 819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rgbClr val="FFFFFF"/>
          </a:lnRef>
          <a:fillRef idx="1">
            <a:schemeClr val="accent5"/>
          </a:fillRef>
          <a:effectRef idx="0">
            <a:srgbClr val="FFFFFF"/>
          </a:effectRef>
          <a:fontRef idx="minor">
            <a:schemeClr val="lt1"/>
          </a:fontRef>
        </p:style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30" name="textbox 30"/>
          <p:cNvSpPr/>
          <p:nvPr/>
        </p:nvSpPr>
        <p:spPr>
          <a:xfrm>
            <a:off x="753110" y="1227455"/>
            <a:ext cx="8828405" cy="4622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0" indent="-3175" algn="l" rtl="0" eaLnBrk="0">
              <a:lnSpc>
                <a:spcPct val="125000"/>
              </a:lnSpc>
            </a:pPr>
            <a:r>
              <a:rPr sz="1400" kern="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登录成功后</a:t>
            </a:r>
            <a:r>
              <a:rPr sz="1400" kern="0" spc="-17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 </a:t>
            </a:r>
            <a:r>
              <a:rPr sz="1400" kern="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，进入学习中心页面。</a:t>
            </a:r>
            <a:r>
              <a:rPr sz="1400" kern="0" spc="-26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 </a:t>
            </a:r>
            <a:r>
              <a:rPr sz="1400" kern="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在</a:t>
            </a:r>
            <a:r>
              <a:rPr sz="1400" b="1" kern="0" dirty="0">
                <a:solidFill>
                  <a:srgbClr val="4874CB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  <a:sym typeface="+mn-ea"/>
              </a:rPr>
              <a:t>【我的学</a:t>
            </a:r>
            <a:r>
              <a:rPr sz="1400" b="1" kern="0" spc="-10" dirty="0">
                <a:solidFill>
                  <a:srgbClr val="4874CB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  <a:sym typeface="+mn-ea"/>
              </a:rPr>
              <a:t>堂】-【项目】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页面找到本期培训的项目，</a:t>
            </a:r>
            <a:r>
              <a:rPr sz="1400" kern="0" spc="-26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 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点击项目右下方</a:t>
            </a:r>
            <a:endParaRPr sz="1400" kern="0" spc="-10" dirty="0">
              <a:solidFill>
                <a:srgbClr val="404040">
                  <a:alpha val="100000"/>
                </a:srgbClr>
              </a:solidFill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  <a:sym typeface="+mn-ea"/>
            </a:endParaRPr>
          </a:p>
          <a:p>
            <a:pPr marL="127000" indent="-3175" algn="l" rtl="0" eaLnBrk="0">
              <a:lnSpc>
                <a:spcPct val="125000"/>
              </a:lnSpc>
            </a:pPr>
            <a:r>
              <a:rPr sz="1400" b="1" kern="0" spc="-10" dirty="0">
                <a:solidFill>
                  <a:srgbClr val="4874CB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" panose="00000500000000000000" charset="-122"/>
                <a:sym typeface="+mn-ea"/>
              </a:rPr>
              <a:t>【立即学习】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进入班级开始学习。</a:t>
            </a:r>
            <a:endParaRPr lang="zh-CN" altLang="en-US" sz="1400" dirty="0">
              <a:latin typeface="HarmonyOS Sans SC Medium" panose="00000600000000000000" charset="-122"/>
              <a:ea typeface="HarmonyOS Sans SC Medium" panose="00000600000000000000" charset="-122"/>
              <a:cs typeface="HarmonyOS Sans SC Black" panose="00000A00000000000000" charset="-122"/>
            </a:endParaRPr>
          </a:p>
        </p:txBody>
      </p:sp>
      <p:pic>
        <p:nvPicPr>
          <p:cNvPr id="76" name="picture 76" descr="C:/Users/guorent/Desktop/天津操作手册修改/002.png002"/>
          <p:cNvPicPr>
            <a:picLocks noChangeAspect="1"/>
          </p:cNvPicPr>
          <p:nvPr/>
        </p:nvPicPr>
        <p:blipFill>
          <a:blip r:embed="rId1"/>
          <a:srcRect l="1004" r="1004"/>
          <a:stretch>
            <a:fillRect/>
          </a:stretch>
        </p:blipFill>
        <p:spPr>
          <a:xfrm rot="21600000">
            <a:off x="614045" y="2115185"/>
            <a:ext cx="8688705" cy="3047365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480" y="3273425"/>
            <a:ext cx="514350" cy="5143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845" y="4749800"/>
            <a:ext cx="514350" cy="514350"/>
          </a:xfrm>
          <a:prstGeom prst="rect">
            <a:avLst/>
          </a:prstGeom>
        </p:spPr>
      </p:pic>
      <p:grpSp>
        <p:nvGrpSpPr>
          <p:cNvPr id="9" name="group 2"/>
          <p:cNvGrpSpPr/>
          <p:nvPr>
            <p:custDataLst>
              <p:tags r:id="rId3"/>
            </p:custDataLst>
          </p:nvPr>
        </p:nvGrpSpPr>
        <p:grpSpPr>
          <a:xfrm rot="0" flipH="1">
            <a:off x="254" y="99695"/>
            <a:ext cx="2861055" cy="501395"/>
            <a:chOff x="0" y="0"/>
            <a:chExt cx="2861055" cy="501395"/>
          </a:xfrm>
        </p:grpSpPr>
        <p:pic>
          <p:nvPicPr>
            <p:cNvPr id="10" name="picture 4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2861055" cy="501395"/>
            </a:xfrm>
            <a:prstGeom prst="rect">
              <a:avLst/>
            </a:prstGeom>
          </p:spPr>
        </p:pic>
        <p:sp>
          <p:nvSpPr>
            <p:cNvPr id="11" name="textbox 44"/>
            <p:cNvSpPr/>
            <p:nvPr/>
          </p:nvSpPr>
          <p:spPr>
            <a:xfrm>
              <a:off x="-12700" y="-12700"/>
              <a:ext cx="2886710" cy="5270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2000"/>
                </a:lnSpc>
              </a:pPr>
              <a:endParaRPr lang="zh-CN" sz="2100" kern="0" spc="20" dirty="0">
                <a:solidFill>
                  <a:srgbClr val="FFFFFF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</a:endParaRPr>
            </a:p>
          </p:txBody>
        </p:sp>
      </p:grp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114935" y="166370"/>
            <a:ext cx="24276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000" b="1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</a:t>
            </a:r>
            <a:r>
              <a:rPr lang="en-US" sz="2000" b="1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sz="2000" b="1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 </a:t>
            </a:r>
            <a:r>
              <a:rPr lang="zh-CN" sz="2000" b="1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进入班级</a:t>
            </a:r>
            <a:endParaRPr lang="zh-CN" sz="2000" b="1" kern="0" spc="2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textbox 8"/>
          <p:cNvSpPr/>
          <p:nvPr/>
        </p:nvSpPr>
        <p:spPr>
          <a:xfrm>
            <a:off x="0" y="6496811"/>
            <a:ext cx="9903459" cy="361315"/>
          </a:xfrm>
          <a:prstGeom prst="rect">
            <a:avLst/>
          </a:prstGeom>
          <a:solidFill>
            <a:srgbClr val="3C65A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55625" algn="l" rtl="0" eaLnBrk="0">
              <a:lnSpc>
                <a:spcPts val="1590"/>
              </a:lnSpc>
              <a:spcBef>
                <a:spcPts val="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</a:rPr>
              <a:t>天津市中小学教师培训信息化综合服务平台</a:t>
            </a:r>
            <a:endParaRPr lang="zh-CN" altLang="en-US" sz="1200" dirty="0">
              <a:solidFill>
                <a:schemeClr val="bg1"/>
              </a:solidFill>
              <a:latin typeface="HarmonyOS Sans SC Black" panose="00000A00000000000000" charset="-122"/>
              <a:ea typeface="HarmonyOS Sans SC Black" panose="00000A00000000000000" charset="-122"/>
              <a:cs typeface="HarmonyOS Sans SC Black" panose="00000A00000000000000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9"/>
          <p:cNvSpPr/>
          <p:nvPr/>
        </p:nvSpPr>
        <p:spPr>
          <a:xfrm>
            <a:off x="431165" y="782320"/>
            <a:ext cx="9039860" cy="5560060"/>
          </a:xfrm>
          <a:prstGeom prst="roundRect">
            <a:avLst>
              <a:gd name="adj" fmla="val 1656"/>
            </a:avLst>
          </a:prstGeom>
          <a:solidFill>
            <a:schemeClr val="accent5">
              <a:lumMod val="20000"/>
              <a:lumOff val="80000"/>
              <a:alpha val="5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8" name="AutoShape 19"/>
          <p:cNvSpPr/>
          <p:nvPr/>
        </p:nvSpPr>
        <p:spPr>
          <a:xfrm>
            <a:off x="431165" y="775335"/>
            <a:ext cx="9039860" cy="1267460"/>
          </a:xfrm>
          <a:prstGeom prst="roundRect">
            <a:avLst>
              <a:gd name="adj" fmla="val 819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rgbClr val="FFFFFF"/>
          </a:lnRef>
          <a:fillRef idx="1">
            <a:schemeClr val="accent5"/>
          </a:fillRef>
          <a:effectRef idx="0">
            <a:srgbClr val="FFFFFF"/>
          </a:effectRef>
          <a:fontRef idx="minor">
            <a:schemeClr val="lt1"/>
          </a:fontRef>
        </p:style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90" name="textbox 90"/>
          <p:cNvSpPr/>
          <p:nvPr/>
        </p:nvSpPr>
        <p:spPr>
          <a:xfrm>
            <a:off x="4908550" y="5710555"/>
            <a:ext cx="1386205" cy="3600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2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1285" indent="-108585" algn="l" rtl="0" eaLnBrk="0">
              <a:lnSpc>
                <a:spcPct val="97000"/>
              </a:lnSpc>
            </a:pPr>
            <a:r>
              <a:rPr sz="1200" kern="0" spc="80" dirty="0">
                <a:solidFill>
                  <a:srgbClr val="5B9BD5">
                    <a:alpha val="100000"/>
                  </a:srgbClr>
                </a:solidFill>
                <a:latin typeface="HarmonyOS Sans SC Medium" panose="00000600000000000000" charset="-122"/>
                <a:ea typeface="HarmonyOS Sans SC Medium" panose="00000600000000000000" charset="-122"/>
                <a:cs typeface="HarmonyOS Sans SC Black" panose="00000A00000000000000" charset="-122"/>
              </a:rPr>
              <a:t>点击目录集数</a:t>
            </a:r>
            <a:endParaRPr sz="1200" kern="0" spc="80" dirty="0">
              <a:solidFill>
                <a:srgbClr val="5B9BD5">
                  <a:alpha val="100000"/>
                </a:srgbClr>
              </a:solidFill>
              <a:latin typeface="HarmonyOS Sans SC Medium" panose="00000600000000000000" charset="-122"/>
              <a:ea typeface="HarmonyOS Sans SC Medium" panose="00000600000000000000" charset="-122"/>
              <a:cs typeface="HarmonyOS Sans SC Black" panose="00000A00000000000000" charset="-122"/>
            </a:endParaRPr>
          </a:p>
          <a:p>
            <a:pPr marL="121285" indent="-108585" algn="l" rtl="0" eaLnBrk="0">
              <a:lnSpc>
                <a:spcPct val="97000"/>
              </a:lnSpc>
            </a:pPr>
            <a:r>
              <a:rPr sz="1200" kern="0" spc="60" dirty="0">
                <a:solidFill>
                  <a:srgbClr val="5B9BD5">
                    <a:alpha val="100000"/>
                  </a:srgbClr>
                </a:solidFill>
                <a:latin typeface="HarmonyOS Sans SC Medium" panose="00000600000000000000" charset="-122"/>
                <a:ea typeface="HarmonyOS Sans SC Medium" panose="00000600000000000000" charset="-122"/>
                <a:cs typeface="HarmonyOS Sans SC Black" panose="00000A00000000000000" charset="-122"/>
              </a:rPr>
              <a:t>观看视频。</a:t>
            </a:r>
            <a:endParaRPr sz="1200" kern="0" spc="60" dirty="0">
              <a:solidFill>
                <a:srgbClr val="5B9BD5">
                  <a:alpha val="100000"/>
                </a:srgbClr>
              </a:solidFill>
              <a:latin typeface="HarmonyOS Sans SC Medium" panose="00000600000000000000" charset="-122"/>
              <a:ea typeface="HarmonyOS Sans SC Medium" panose="00000600000000000000" charset="-122"/>
              <a:cs typeface="HarmonyOS Sans SC Black" panose="00000A00000000000000" charset="-122"/>
            </a:endParaRPr>
          </a:p>
        </p:txBody>
      </p:sp>
      <p:grpSp>
        <p:nvGrpSpPr>
          <p:cNvPr id="14" name="group 14"/>
          <p:cNvGrpSpPr/>
          <p:nvPr/>
        </p:nvGrpSpPr>
        <p:grpSpPr>
          <a:xfrm rot="0" flipH="1">
            <a:off x="-255" y="106680"/>
            <a:ext cx="3983736" cy="504443"/>
            <a:chOff x="0" y="0"/>
            <a:chExt cx="3983736" cy="504443"/>
          </a:xfrm>
        </p:grpSpPr>
        <p:pic>
          <p:nvPicPr>
            <p:cNvPr id="98" name="picture 9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3983736" cy="504443"/>
            </a:xfrm>
            <a:prstGeom prst="rect">
              <a:avLst/>
            </a:prstGeom>
          </p:spPr>
        </p:pic>
        <p:sp>
          <p:nvSpPr>
            <p:cNvPr id="100" name="textbox 100"/>
            <p:cNvSpPr/>
            <p:nvPr/>
          </p:nvSpPr>
          <p:spPr>
            <a:xfrm>
              <a:off x="-12700" y="-12700"/>
              <a:ext cx="4009390" cy="53022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2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910590" algn="l" rtl="0" eaLnBrk="0">
                <a:lnSpc>
                  <a:spcPts val="2910"/>
                </a:lnSpc>
              </a:pPr>
              <a:endParaRPr sz="2100" dirty="0"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</a:endParaRPr>
            </a:p>
          </p:txBody>
        </p:sp>
      </p:grpSp>
      <p:sp>
        <p:nvSpPr>
          <p:cNvPr id="102" name="textbox 102"/>
          <p:cNvSpPr/>
          <p:nvPr/>
        </p:nvSpPr>
        <p:spPr>
          <a:xfrm>
            <a:off x="543026" y="6557365"/>
            <a:ext cx="1664970" cy="227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590"/>
              </a:lnSpc>
            </a:pPr>
            <a:r>
              <a:rPr sz="1200" kern="0" spc="-80" dirty="0">
                <a:solidFill>
                  <a:srgbClr val="FFFFFF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</a:rPr>
              <a:t>学员操作手册（电脑端）</a:t>
            </a:r>
            <a:endParaRPr sz="1200" dirty="0">
              <a:latin typeface="HarmonyOS Sans SC Black" panose="00000A00000000000000" charset="-122"/>
              <a:ea typeface="HarmonyOS Sans SC Black" panose="00000A00000000000000" charset="-122"/>
              <a:cs typeface="HarmonyOS Sans SC Black" panose="00000A00000000000000" charset="-122"/>
            </a:endParaRPr>
          </a:p>
        </p:txBody>
      </p:sp>
      <p:pic>
        <p:nvPicPr>
          <p:cNvPr id="2" name="图片 1" descr="0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" y="2200910"/>
            <a:ext cx="4579620" cy="1837690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3" name="图片 2" descr="0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365" y="4117340"/>
            <a:ext cx="3406140" cy="2098675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220" y="5992495"/>
            <a:ext cx="514350" cy="5143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280" y="5050155"/>
            <a:ext cx="514350" cy="514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720" y="3772535"/>
            <a:ext cx="514350" cy="5143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570" y="3286125"/>
            <a:ext cx="514350" cy="5143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14935" y="166370"/>
            <a:ext cx="29533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000" b="1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</a:t>
            </a:r>
            <a:r>
              <a:rPr lang="en-US" sz="2000" b="1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sz="2000" b="1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 </a:t>
            </a:r>
            <a:r>
              <a:rPr lang="zh-CN" sz="2000" b="1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我的课堂</a:t>
            </a:r>
            <a:r>
              <a:rPr lang="en-US" altLang="zh-CN" sz="2000" b="1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2000" b="1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课程学习</a:t>
            </a:r>
            <a:endParaRPr lang="zh-CN" altLang="en-US" sz="2000" b="1" kern="0" spc="2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0" name="textbox 30"/>
          <p:cNvSpPr/>
          <p:nvPr/>
        </p:nvSpPr>
        <p:spPr>
          <a:xfrm>
            <a:off x="644525" y="887095"/>
            <a:ext cx="8615680" cy="1155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7795" indent="1270" algn="l" rtl="0" eaLnBrk="0">
              <a:lnSpc>
                <a:spcPct val="127000"/>
              </a:lnSpc>
              <a:spcBef>
                <a:spcPts val="5"/>
              </a:spcBef>
            </a:pPr>
            <a:r>
              <a:rPr lang="zh-CN" altLang="en-US" sz="1400" kern="0" spc="-1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 Black" panose="00000A00000000000000" charset="-122"/>
                <a:sym typeface="+mn-ea"/>
              </a:rPr>
              <a:t>点击</a:t>
            </a:r>
            <a:r>
              <a:rPr sz="1400" b="1" kern="0" dirty="0">
                <a:solidFill>
                  <a:srgbClr val="4874CB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  <a:sym typeface="+mn-ea"/>
              </a:rPr>
              <a:t>【我的课堂】-【</a:t>
            </a:r>
            <a:r>
              <a:rPr lang="zh-CN" sz="1400" b="1" kern="0" dirty="0">
                <a:solidFill>
                  <a:srgbClr val="4874CB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  <a:sym typeface="+mn-ea"/>
              </a:rPr>
              <a:t>课程学习</a:t>
            </a:r>
            <a:r>
              <a:rPr sz="1400" b="1" kern="0" dirty="0">
                <a:solidFill>
                  <a:srgbClr val="4874CB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  <a:sym typeface="+mn-ea"/>
              </a:rPr>
              <a:t>】</a:t>
            </a:r>
            <a:r>
              <a:rPr lang="zh-CN" altLang="en-US" sz="1400" kern="0" spc="-1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根据年度学时要求、自选课程学习。首次进入选修课环节没有课程，需点击</a:t>
            </a:r>
            <a:r>
              <a:rPr sz="1400" b="1" kern="0" dirty="0">
                <a:solidFill>
                  <a:srgbClr val="4874CB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  <a:sym typeface="+mn-ea"/>
              </a:rPr>
              <a:t>【+添加选修课】</a:t>
            </a:r>
            <a:r>
              <a:rPr lang="zh-CN" altLang="en-US" sz="1400" kern="0" spc="-1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到选课区自行添加课程，勾选感兴趣课程后点击</a:t>
            </a:r>
            <a:r>
              <a:rPr sz="1400" b="1" kern="0" dirty="0">
                <a:solidFill>
                  <a:srgbClr val="4874CB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" panose="00000500000000000000" charset="-122"/>
                <a:sym typeface="+mn-ea"/>
              </a:rPr>
              <a:t>【确定】</a:t>
            </a:r>
            <a:r>
              <a:rPr lang="zh-CN" altLang="en-US" sz="1400" kern="0" spc="-1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。</a:t>
            </a:r>
            <a:endParaRPr lang="zh-CN" altLang="en-US" sz="1400" kern="0" spc="-10" dirty="0">
              <a:solidFill>
                <a:srgbClr val="404040">
                  <a:alpha val="100000"/>
                </a:srgbClr>
              </a:solidFill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  <a:p>
            <a:pPr marL="139700" algn="l" rtl="0" eaLnBrk="0">
              <a:lnSpc>
                <a:spcPts val="1865"/>
              </a:lnSpc>
              <a:spcBef>
                <a:spcPts val="0"/>
              </a:spcBef>
            </a:pPr>
            <a:r>
              <a:rPr lang="zh-CN" altLang="en-US" sz="1400" kern="0" spc="-1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选课后显示已选课程总时长（</a:t>
            </a:r>
            <a:r>
              <a:rPr lang="en-US" altLang="zh-CN" sz="1400" kern="0" spc="-1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45</a:t>
            </a:r>
            <a:r>
              <a:rPr lang="zh-CN" altLang="en-US" sz="1400" kern="0" spc="-1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分钟计</a:t>
            </a:r>
            <a:r>
              <a:rPr lang="en-US" altLang="zh-CN" sz="1400" kern="0" spc="-1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1</a:t>
            </a:r>
            <a:r>
              <a:rPr lang="zh-CN" altLang="en-US" sz="1400" kern="0" spc="-1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学时），若选课时长不够可继续添加课程。点击课程名称后</a:t>
            </a:r>
            <a:r>
              <a:rPr sz="1400" b="1" kern="0" dirty="0">
                <a:solidFill>
                  <a:srgbClr val="4874CB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" panose="00000500000000000000" charset="-122"/>
                <a:sym typeface="+mn-ea"/>
              </a:rPr>
              <a:t>【学习】</a:t>
            </a:r>
            <a:r>
              <a:rPr lang="zh-CN" altLang="en-US" sz="1400" kern="0" spc="-1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进入学习页面。</a:t>
            </a:r>
            <a:endParaRPr sz="1400" dirty="0">
              <a:latin typeface="HarmonyOS Sans SC Black" panose="00000A00000000000000" charset="-122"/>
              <a:ea typeface="HarmonyOS Sans SC Black" panose="00000A00000000000000" charset="-122"/>
              <a:cs typeface="HarmonyOS Sans SC Black" panose="00000A00000000000000" charset="-122"/>
            </a:endParaRPr>
          </a:p>
        </p:txBody>
      </p:sp>
      <p:sp>
        <p:nvSpPr>
          <p:cNvPr id="22" name="textbox 88"/>
          <p:cNvSpPr/>
          <p:nvPr/>
        </p:nvSpPr>
        <p:spPr>
          <a:xfrm rot="21600000">
            <a:off x="6199505" y="2739390"/>
            <a:ext cx="2074545" cy="6197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7000"/>
              </a:lnSpc>
            </a:pPr>
            <a:r>
              <a:rPr sz="1200" kern="0" spc="90" dirty="0">
                <a:solidFill>
                  <a:srgbClr val="5B9BD5">
                    <a:alpha val="100000"/>
                  </a:srgbClr>
                </a:solidFill>
                <a:latin typeface="HarmonyOS Sans SC Medium" panose="00000600000000000000" charset="-122"/>
                <a:ea typeface="HarmonyOS Sans SC Medium" panose="00000600000000000000" charset="-122"/>
                <a:cs typeface="HarmonyOS Sans SC Medium" panose="00000600000000000000" charset="-122"/>
              </a:rPr>
              <a:t>只要总体完成分钟数</a:t>
            </a:r>
            <a:r>
              <a:rPr sz="1200" kern="0" spc="60" dirty="0">
                <a:solidFill>
                  <a:srgbClr val="5B9BD5">
                    <a:alpha val="100000"/>
                  </a:srgbClr>
                </a:solidFill>
                <a:latin typeface="HarmonyOS Sans SC Medium" panose="00000600000000000000" charset="-122"/>
                <a:ea typeface="HarmonyOS Sans SC Medium" panose="00000600000000000000" charset="-122"/>
                <a:cs typeface="HarmonyOS Sans SC Medium" panose="00000600000000000000" charset="-122"/>
              </a:rPr>
              <a:t>达到要求即可，</a:t>
            </a:r>
            <a:r>
              <a:rPr sz="1200" kern="0" spc="-190" dirty="0">
                <a:solidFill>
                  <a:srgbClr val="5B9BD5">
                    <a:alpha val="100000"/>
                  </a:srgbClr>
                </a:solidFill>
                <a:latin typeface="HarmonyOS Sans SC Medium" panose="00000600000000000000" charset="-122"/>
                <a:ea typeface="HarmonyOS Sans SC Medium" panose="00000600000000000000" charset="-122"/>
                <a:cs typeface="HarmonyOS Sans SC Medium" panose="00000600000000000000" charset="-122"/>
              </a:rPr>
              <a:t> </a:t>
            </a:r>
            <a:r>
              <a:rPr sz="1200" kern="0" spc="60" dirty="0">
                <a:solidFill>
                  <a:srgbClr val="5B9BD5">
                    <a:alpha val="100000"/>
                  </a:srgbClr>
                </a:solidFill>
                <a:latin typeface="HarmonyOS Sans SC Medium" panose="00000600000000000000" charset="-122"/>
                <a:ea typeface="HarmonyOS Sans SC Medium" panose="00000600000000000000" charset="-122"/>
                <a:cs typeface="HarmonyOS Sans SC Medium" panose="00000600000000000000" charset="-122"/>
              </a:rPr>
              <a:t>部分</a:t>
            </a:r>
            <a:r>
              <a:rPr sz="1200" kern="0" spc="200" dirty="0">
                <a:solidFill>
                  <a:srgbClr val="5B9BD5">
                    <a:alpha val="100000"/>
                  </a:srgbClr>
                </a:solidFill>
                <a:latin typeface="HarmonyOS Sans SC Medium" panose="00000600000000000000" charset="-122"/>
                <a:ea typeface="HarmonyOS Sans SC Medium" panose="00000600000000000000" charset="-122"/>
                <a:cs typeface="HarmonyOS Sans SC Medium" panose="00000600000000000000" charset="-122"/>
              </a:rPr>
              <a:t>课程学习进度未到</a:t>
            </a:r>
            <a:r>
              <a:rPr sz="1200" kern="0" spc="60" dirty="0">
                <a:solidFill>
                  <a:srgbClr val="5B9BD5">
                    <a:alpha val="100000"/>
                  </a:srgbClr>
                </a:solidFill>
                <a:latin typeface="HarmonyOS Sans SC Medium" panose="00000600000000000000" charset="-122"/>
                <a:ea typeface="HarmonyOS Sans SC Medium" panose="00000600000000000000" charset="-122"/>
                <a:cs typeface="HarmonyOS Sans SC Medium" panose="00000600000000000000" charset="-122"/>
              </a:rPr>
              <a:t>100%可不用理会。</a:t>
            </a:r>
            <a:endParaRPr sz="1200" kern="0" spc="60" dirty="0">
              <a:solidFill>
                <a:srgbClr val="5B9BD5">
                  <a:alpha val="100000"/>
                </a:srgbClr>
              </a:solidFill>
              <a:latin typeface="HarmonyOS Sans SC Medium" panose="00000600000000000000" charset="-122"/>
              <a:ea typeface="HarmonyOS Sans SC Medium" panose="00000600000000000000" charset="-122"/>
              <a:cs typeface="HarmonyOS Sans SC Medium" panose="00000600000000000000" charset="-122"/>
            </a:endParaRPr>
          </a:p>
        </p:txBody>
      </p:sp>
      <p:sp>
        <p:nvSpPr>
          <p:cNvPr id="20" name="线形标注 2 19"/>
          <p:cNvSpPr/>
          <p:nvPr/>
        </p:nvSpPr>
        <p:spPr>
          <a:xfrm>
            <a:off x="6199505" y="3470275"/>
            <a:ext cx="2037080" cy="118999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4161"/>
              <a:gd name="adj6" fmla="val -5239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zh-CN" altLang="en-US" sz="1600">
                <a:latin typeface="HarmonyOS Sans SC" panose="00000500000000000000" charset="-122"/>
                <a:ea typeface="HarmonyOS Sans SC" panose="00000500000000000000" charset="-122"/>
              </a:rPr>
              <a:t>点击</a:t>
            </a:r>
            <a:r>
              <a:rPr lang="zh-CN" altLang="en-US" sz="1600"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【+添加选修课】</a:t>
            </a:r>
            <a:r>
              <a:rPr lang="zh-CN" altLang="en-US" sz="1600">
                <a:latin typeface="HarmonyOS Sans SC" panose="00000500000000000000" charset="-122"/>
                <a:ea typeface="HarmonyOS Sans SC" panose="00000500000000000000" charset="-122"/>
              </a:rPr>
              <a:t>进入选课页面。</a:t>
            </a:r>
            <a:endParaRPr lang="zh-CN" altLang="en-US" sz="1600">
              <a:latin typeface="HarmonyOS Sans SC" panose="00000500000000000000" charset="-122"/>
              <a:ea typeface="HarmonyOS Sans SC" panose="00000500000000000000" charset="-122"/>
            </a:endParaRPr>
          </a:p>
          <a:p>
            <a:pPr algn="ctr">
              <a:buClrTx/>
              <a:buSzTx/>
              <a:buFontTx/>
            </a:pPr>
            <a:r>
              <a:rPr lang="zh-CN" altLang="en-US" sz="1600">
                <a:latin typeface="HarmonyOS Sans SC" panose="00000500000000000000" charset="-122"/>
                <a:ea typeface="HarmonyOS Sans SC" panose="00000500000000000000" charset="-122"/>
              </a:rPr>
              <a:t>选课时长不够可继续点击</a:t>
            </a:r>
            <a:r>
              <a:rPr lang="zh-CN" altLang="en-US" sz="1600"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添加课程。</a:t>
            </a:r>
            <a:endParaRPr lang="zh-CN" altLang="en-US" sz="1600"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sp>
        <p:nvSpPr>
          <p:cNvPr id="8" name="textbox 8"/>
          <p:cNvSpPr/>
          <p:nvPr/>
        </p:nvSpPr>
        <p:spPr>
          <a:xfrm>
            <a:off x="0" y="6496811"/>
            <a:ext cx="9903459" cy="361315"/>
          </a:xfrm>
          <a:prstGeom prst="rect">
            <a:avLst/>
          </a:prstGeom>
          <a:solidFill>
            <a:srgbClr val="3C65A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55625" algn="l" rtl="0" eaLnBrk="0">
              <a:lnSpc>
                <a:spcPts val="1590"/>
              </a:lnSpc>
              <a:spcBef>
                <a:spcPts val="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</a:rPr>
              <a:t>天津市中小学教师培训信息化综合服务平台</a:t>
            </a:r>
            <a:endParaRPr lang="zh-CN" altLang="en-US" sz="1200" dirty="0">
              <a:solidFill>
                <a:schemeClr val="bg1"/>
              </a:solidFill>
              <a:latin typeface="HarmonyOS Sans SC Black" panose="00000A00000000000000" charset="-122"/>
              <a:ea typeface="HarmonyOS Sans SC Black" panose="00000A00000000000000" charset="-122"/>
              <a:cs typeface="HarmonyOS Sans SC Black" panose="00000A00000000000000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9"/>
          <p:cNvSpPr/>
          <p:nvPr/>
        </p:nvSpPr>
        <p:spPr>
          <a:xfrm>
            <a:off x="431165" y="782320"/>
            <a:ext cx="9039860" cy="5560060"/>
          </a:xfrm>
          <a:prstGeom prst="roundRect">
            <a:avLst>
              <a:gd name="adj" fmla="val 2695"/>
            </a:avLst>
          </a:prstGeom>
          <a:solidFill>
            <a:schemeClr val="accent5">
              <a:lumMod val="20000"/>
              <a:lumOff val="80000"/>
              <a:alpha val="5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" name="AutoShape 19"/>
          <p:cNvSpPr/>
          <p:nvPr/>
        </p:nvSpPr>
        <p:spPr>
          <a:xfrm>
            <a:off x="431165" y="775335"/>
            <a:ext cx="9039860" cy="1077595"/>
          </a:xfrm>
          <a:prstGeom prst="roundRect">
            <a:avLst>
              <a:gd name="adj" fmla="val 819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rgbClr val="FFFFFF"/>
          </a:lnRef>
          <a:fillRef idx="1">
            <a:schemeClr val="accent5"/>
          </a:fillRef>
          <a:effectRef idx="0">
            <a:srgbClr val="FFFFFF"/>
          </a:effectRef>
          <a:fontRef idx="minor">
            <a:schemeClr val="lt1"/>
          </a:fontRef>
        </p:style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 lang="en-US" sz="1400"/>
          </a:p>
        </p:txBody>
      </p:sp>
      <p:pic>
        <p:nvPicPr>
          <p:cNvPr id="104" name="picture 1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435" y="2014220"/>
            <a:ext cx="8730615" cy="4131945"/>
          </a:xfrm>
          <a:prstGeom prst="rect">
            <a:avLst/>
          </a:prstGeom>
        </p:spPr>
      </p:pic>
      <p:sp>
        <p:nvSpPr>
          <p:cNvPr id="106" name="textbox 106"/>
          <p:cNvSpPr/>
          <p:nvPr/>
        </p:nvSpPr>
        <p:spPr>
          <a:xfrm>
            <a:off x="7726680" y="2492375"/>
            <a:ext cx="1470025" cy="6286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ctr" rtl="0" eaLnBrk="0">
              <a:lnSpc>
                <a:spcPct val="84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ctr" rtl="0" eaLnBrk="0">
              <a:lnSpc>
                <a:spcPct val="89000"/>
              </a:lnSpc>
            </a:pPr>
            <a:r>
              <a:rPr sz="2000" kern="0" spc="80" dirty="0">
                <a:solidFill>
                  <a:srgbClr val="FFFFFF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</a:rPr>
              <a:t>每日凌晨</a:t>
            </a:r>
            <a:endParaRPr sz="2000" kern="0" spc="80" dirty="0">
              <a:solidFill>
                <a:srgbClr val="FFFFFF">
                  <a:alpha val="100000"/>
                </a:srgbClr>
              </a:solidFill>
              <a:latin typeface="HarmonyOS Sans SC Black" panose="00000A00000000000000" charset="-122"/>
              <a:ea typeface="HarmonyOS Sans SC Black" panose="00000A00000000000000" charset="-122"/>
              <a:cs typeface="HarmonyOS Sans SC Black" panose="00000A00000000000000" charset="-122"/>
            </a:endParaRPr>
          </a:p>
          <a:p>
            <a:pPr marL="12700" algn="ctr" rtl="0" eaLnBrk="0">
              <a:lnSpc>
                <a:spcPct val="89000"/>
              </a:lnSpc>
            </a:pPr>
            <a:r>
              <a:rPr sz="2000" kern="0" spc="80" dirty="0">
                <a:solidFill>
                  <a:srgbClr val="FFFFFF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</a:rPr>
              <a:t>更新</a:t>
            </a:r>
            <a:endParaRPr sz="2000" kern="0" spc="80" dirty="0">
              <a:solidFill>
                <a:srgbClr val="FFFFFF">
                  <a:alpha val="100000"/>
                </a:srgbClr>
              </a:solidFill>
              <a:latin typeface="HarmonyOS Sans SC Black" panose="00000A00000000000000" charset="-122"/>
              <a:ea typeface="HarmonyOS Sans SC Black" panose="00000A00000000000000" charset="-122"/>
              <a:cs typeface="HarmonyOS Sans SC Black" panose="00000A00000000000000" charset="-122"/>
            </a:endParaRPr>
          </a:p>
        </p:txBody>
      </p:sp>
      <p:sp>
        <p:nvSpPr>
          <p:cNvPr id="118" name="textbox 118"/>
          <p:cNvSpPr/>
          <p:nvPr/>
        </p:nvSpPr>
        <p:spPr>
          <a:xfrm>
            <a:off x="543026" y="6557365"/>
            <a:ext cx="1664970" cy="227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590"/>
              </a:lnSpc>
            </a:pPr>
            <a:r>
              <a:rPr sz="1200" kern="0" spc="-80" dirty="0">
                <a:solidFill>
                  <a:srgbClr val="FFFFFF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</a:rPr>
              <a:t>学员操作手册（电脑端）</a:t>
            </a:r>
            <a:endParaRPr sz="1200" dirty="0">
              <a:latin typeface="HarmonyOS Sans SC Black" panose="00000A00000000000000" charset="-122"/>
              <a:ea typeface="HarmonyOS Sans SC Black" panose="00000A00000000000000" charset="-122"/>
              <a:cs typeface="HarmonyOS Sans SC Black" panose="00000A00000000000000" charset="-122"/>
            </a:endParaRPr>
          </a:p>
        </p:txBody>
      </p:sp>
      <p:grpSp>
        <p:nvGrpSpPr>
          <p:cNvPr id="9" name="group 2"/>
          <p:cNvGrpSpPr/>
          <p:nvPr>
            <p:custDataLst>
              <p:tags r:id="rId2"/>
            </p:custDataLst>
          </p:nvPr>
        </p:nvGrpSpPr>
        <p:grpSpPr>
          <a:xfrm rot="0" flipH="1">
            <a:off x="254" y="99695"/>
            <a:ext cx="2861055" cy="501395"/>
            <a:chOff x="0" y="0"/>
            <a:chExt cx="2861055" cy="501395"/>
          </a:xfrm>
        </p:grpSpPr>
        <p:pic>
          <p:nvPicPr>
            <p:cNvPr id="10" name="picture 4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2861055" cy="501395"/>
            </a:xfrm>
            <a:prstGeom prst="rect">
              <a:avLst/>
            </a:prstGeom>
          </p:spPr>
        </p:pic>
        <p:sp>
          <p:nvSpPr>
            <p:cNvPr id="11" name="textbox 44"/>
            <p:cNvSpPr/>
            <p:nvPr/>
          </p:nvSpPr>
          <p:spPr>
            <a:xfrm>
              <a:off x="-12700" y="-12700"/>
              <a:ext cx="2886710" cy="5270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2000"/>
                </a:lnSpc>
              </a:pPr>
              <a:endParaRPr lang="zh-CN" sz="2100" kern="0" spc="20" dirty="0">
                <a:solidFill>
                  <a:srgbClr val="FFFFFF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</a:endParaRPr>
            </a:p>
          </p:txBody>
        </p:sp>
      </p:grp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114935" y="166370"/>
            <a:ext cx="24276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000" b="1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</a:t>
            </a:r>
            <a:r>
              <a:rPr lang="en-US" sz="2000" b="1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sz="2000" b="1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 </a:t>
            </a:r>
            <a:r>
              <a:rPr lang="zh-CN" sz="2000" b="1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学习档案</a:t>
            </a:r>
            <a:endParaRPr lang="zh-CN" sz="2000" b="1" kern="0" spc="2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0" name="textbox 30"/>
          <p:cNvSpPr/>
          <p:nvPr/>
        </p:nvSpPr>
        <p:spPr>
          <a:xfrm>
            <a:off x="644525" y="887095"/>
            <a:ext cx="8615680" cy="9055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4145" indent="-8890" algn="l" rtl="0" eaLnBrk="0">
              <a:lnSpc>
                <a:spcPct val="125000"/>
              </a:lnSpc>
              <a:spcBef>
                <a:spcPts val="5"/>
              </a:spcBef>
            </a:pPr>
            <a:r>
              <a:rPr sz="1400" kern="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在班级页面上方点击</a:t>
            </a:r>
            <a:r>
              <a:rPr sz="1400" b="1" kern="0" dirty="0">
                <a:solidFill>
                  <a:srgbClr val="4874CB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" panose="00000500000000000000" charset="-122"/>
                <a:sym typeface="+mn-ea"/>
              </a:rPr>
              <a:t>【学习档案】</a:t>
            </a:r>
            <a:r>
              <a:rPr sz="1400" kern="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查看各阶段的完成情况。</a:t>
            </a:r>
            <a:r>
              <a:rPr sz="1400" b="1" kern="0" dirty="0">
                <a:solidFill>
                  <a:srgbClr val="4874CB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" panose="00000500000000000000" charset="-122"/>
                <a:sym typeface="+mn-ea"/>
              </a:rPr>
              <a:t>【学习总览】</a:t>
            </a:r>
            <a:r>
              <a:rPr sz="1400" kern="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、</a:t>
            </a:r>
            <a:r>
              <a:rPr sz="1400" kern="0" spc="-23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 </a:t>
            </a:r>
            <a:r>
              <a:rPr sz="1400" kern="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总成绩和总学时每日凌晨更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新。</a:t>
            </a:r>
            <a:r>
              <a:rPr sz="1400" b="1" kern="0" spc="-10" dirty="0">
                <a:solidFill>
                  <a:srgbClr val="4874CB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" panose="00000500000000000000" charset="-122"/>
                <a:sym typeface="+mn-ea"/>
              </a:rPr>
              <a:t>【学习内容明细】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根据学习情况实时更新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。</a:t>
            </a:r>
            <a:endParaRPr sz="1400" dirty="0"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  <a:p>
            <a:pPr marL="137160" algn="l" rtl="0" eaLnBrk="0">
              <a:lnSpc>
                <a:spcPts val="1865"/>
              </a:lnSpc>
              <a:spcBef>
                <a:spcPts val="160"/>
              </a:spcBef>
            </a:pP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若显示姓名有误</a:t>
            </a:r>
            <a:r>
              <a:rPr sz="1400" kern="0" spc="-18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 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，在</a:t>
            </a:r>
            <a:r>
              <a:rPr sz="1400" b="1" kern="0" spc="-20" dirty="0">
                <a:solidFill>
                  <a:srgbClr val="4874CB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" panose="00000500000000000000" charset="-122"/>
                <a:sym typeface="+mn-ea"/>
              </a:rPr>
              <a:t>【学习档案】</a:t>
            </a:r>
            <a:r>
              <a:rPr sz="1400" kern="0" spc="-220" dirty="0">
                <a:solidFill>
                  <a:srgbClr val="4874CB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 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中点击</a:t>
            </a:r>
            <a:r>
              <a:rPr sz="1400" b="1" kern="0" spc="-20" dirty="0">
                <a:solidFill>
                  <a:srgbClr val="4874CB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" panose="00000500000000000000" charset="-122"/>
                <a:sym typeface="+mn-ea"/>
              </a:rPr>
              <a:t>【编辑】</a:t>
            </a:r>
            <a:r>
              <a:rPr sz="1400" kern="0" spc="-160" dirty="0">
                <a:solidFill>
                  <a:srgbClr val="4874CB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 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，修改</a:t>
            </a:r>
            <a:r>
              <a:rPr sz="1400" kern="0" spc="-3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个人信息后保存。</a:t>
            </a:r>
            <a:endParaRPr sz="1400" dirty="0">
              <a:latin typeface="HarmonyOS Sans SC Black" panose="00000A00000000000000" charset="-122"/>
              <a:ea typeface="HarmonyOS Sans SC Black" panose="00000A00000000000000" charset="-122"/>
              <a:cs typeface="HarmonyOS Sans SC Black" panose="00000A00000000000000" charset="-122"/>
            </a:endParaRPr>
          </a:p>
        </p:txBody>
      </p:sp>
      <p:sp>
        <p:nvSpPr>
          <p:cNvPr id="8" name="textbox 8"/>
          <p:cNvSpPr/>
          <p:nvPr/>
        </p:nvSpPr>
        <p:spPr>
          <a:xfrm>
            <a:off x="0" y="6496811"/>
            <a:ext cx="9903459" cy="361315"/>
          </a:xfrm>
          <a:prstGeom prst="rect">
            <a:avLst/>
          </a:prstGeom>
          <a:solidFill>
            <a:srgbClr val="3C65A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55625" algn="l" rtl="0" eaLnBrk="0">
              <a:lnSpc>
                <a:spcPts val="1590"/>
              </a:lnSpc>
              <a:spcBef>
                <a:spcPts val="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</a:rPr>
              <a:t>天津市中小学教师培训信息化综合服务平台</a:t>
            </a:r>
            <a:endParaRPr lang="zh-CN" altLang="en-US" sz="1200" dirty="0">
              <a:solidFill>
                <a:schemeClr val="bg1"/>
              </a:solidFill>
              <a:latin typeface="HarmonyOS Sans SC Black" panose="00000A00000000000000" charset="-122"/>
              <a:ea typeface="HarmonyOS Sans SC Black" panose="00000A00000000000000" charset="-122"/>
              <a:cs typeface="HarmonyOS Sans SC Black" panose="00000A00000000000000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19"/>
          <p:cNvSpPr/>
          <p:nvPr/>
        </p:nvSpPr>
        <p:spPr>
          <a:xfrm>
            <a:off x="1054100" y="805180"/>
            <a:ext cx="7793990" cy="5487035"/>
          </a:xfrm>
          <a:prstGeom prst="roundRect">
            <a:avLst>
              <a:gd name="adj" fmla="val 1620"/>
            </a:avLst>
          </a:prstGeom>
          <a:solidFill>
            <a:schemeClr val="accent5">
              <a:lumMod val="20000"/>
              <a:lumOff val="80000"/>
              <a:alpha val="5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3" name="AutoShape 19"/>
          <p:cNvSpPr/>
          <p:nvPr/>
        </p:nvSpPr>
        <p:spPr>
          <a:xfrm>
            <a:off x="1054100" y="798195"/>
            <a:ext cx="7793990" cy="813435"/>
          </a:xfrm>
          <a:prstGeom prst="roundRect">
            <a:avLst>
              <a:gd name="adj" fmla="val 819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rgbClr val="FFFFFF"/>
          </a:lnRef>
          <a:fillRef idx="1">
            <a:schemeClr val="accent5"/>
          </a:fillRef>
          <a:effectRef idx="0">
            <a:srgbClr val="FFFFFF"/>
          </a:effectRef>
          <a:fontRef idx="minor">
            <a:schemeClr val="lt1"/>
          </a:fontRef>
        </p:style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30" name="textbox 30"/>
          <p:cNvSpPr/>
          <p:nvPr/>
        </p:nvSpPr>
        <p:spPr>
          <a:xfrm>
            <a:off x="1447165" y="939165"/>
            <a:ext cx="8828405" cy="4622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0810" algn="l" rtl="0" eaLnBrk="0">
              <a:lnSpc>
                <a:spcPts val="1865"/>
              </a:lnSpc>
              <a:spcBef>
                <a:spcPts val="5"/>
              </a:spcBef>
            </a:pP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在</a:t>
            </a:r>
            <a:r>
              <a:rPr sz="1400" b="1" kern="0" spc="-20" dirty="0">
                <a:solidFill>
                  <a:srgbClr val="4874CB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  <a:sym typeface="+mn-ea"/>
              </a:rPr>
              <a:t>【学习中心】-【账户安全】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板块中，</a:t>
            </a:r>
            <a:r>
              <a:rPr sz="1400" kern="0" spc="-28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 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可以修改登录密码</a:t>
            </a:r>
            <a:r>
              <a:rPr sz="1400" kern="0" spc="-17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 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，绑定手机</a:t>
            </a:r>
            <a:r>
              <a:rPr sz="1400" kern="0" spc="-3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号、</a:t>
            </a:r>
            <a:r>
              <a:rPr sz="1400" kern="0" spc="-16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 </a:t>
            </a:r>
            <a:r>
              <a:rPr sz="1400" kern="0" spc="-3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邮箱、</a:t>
            </a:r>
            <a:r>
              <a:rPr sz="1400" kern="0" spc="-23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 </a:t>
            </a:r>
            <a:r>
              <a:rPr sz="1400" kern="0" spc="-3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微信。</a:t>
            </a:r>
            <a:endParaRPr sz="1400" dirty="0"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  <a:p>
            <a:pPr marL="133350" algn="l" rtl="0" eaLnBrk="0">
              <a:lnSpc>
                <a:spcPts val="2020"/>
              </a:lnSpc>
            </a:pP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忘记密码时，</a:t>
            </a:r>
            <a:r>
              <a:rPr sz="1400" kern="0" spc="-24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 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可以通过手机号或邮箱找回密码。</a:t>
            </a:r>
            <a:endParaRPr lang="zh-CN" altLang="en-US" sz="1400" dirty="0">
              <a:latin typeface="HarmonyOS Sans SC Medium" panose="00000600000000000000" charset="-122"/>
              <a:ea typeface="HarmonyOS Sans SC Medium" panose="00000600000000000000" charset="-122"/>
              <a:cs typeface="HarmonyOS Sans SC Black" panose="00000A00000000000000" charset="-122"/>
            </a:endParaRPr>
          </a:p>
        </p:txBody>
      </p:sp>
      <p:pic>
        <p:nvPicPr>
          <p:cNvPr id="120" name="picture 1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704340" y="1721485"/>
            <a:ext cx="6494145" cy="4417060"/>
          </a:xfrm>
          <a:prstGeom prst="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132" name="textbox 132"/>
          <p:cNvSpPr/>
          <p:nvPr/>
        </p:nvSpPr>
        <p:spPr>
          <a:xfrm>
            <a:off x="543026" y="6557365"/>
            <a:ext cx="1664970" cy="227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590"/>
              </a:lnSpc>
            </a:pPr>
            <a:r>
              <a:rPr sz="1200" kern="0" spc="-80" dirty="0">
                <a:solidFill>
                  <a:srgbClr val="FFFFFF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</a:rPr>
              <a:t>学员操作手册（电脑端）</a:t>
            </a:r>
            <a:endParaRPr sz="1200" dirty="0">
              <a:latin typeface="HarmonyOS Sans SC Black" panose="00000A00000000000000" charset="-122"/>
              <a:ea typeface="HarmonyOS Sans SC Black" panose="00000A00000000000000" charset="-122"/>
              <a:cs typeface="HarmonyOS Sans SC Black" panose="00000A00000000000000" charset="-122"/>
            </a:endParaRPr>
          </a:p>
        </p:txBody>
      </p:sp>
      <p:grpSp>
        <p:nvGrpSpPr>
          <p:cNvPr id="9" name="group 2"/>
          <p:cNvGrpSpPr/>
          <p:nvPr>
            <p:custDataLst>
              <p:tags r:id="rId2"/>
            </p:custDataLst>
          </p:nvPr>
        </p:nvGrpSpPr>
        <p:grpSpPr>
          <a:xfrm rot="0" flipH="1">
            <a:off x="254" y="99695"/>
            <a:ext cx="2861055" cy="501395"/>
            <a:chOff x="0" y="0"/>
            <a:chExt cx="2861055" cy="501395"/>
          </a:xfrm>
        </p:grpSpPr>
        <p:pic>
          <p:nvPicPr>
            <p:cNvPr id="10" name="picture 4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2861055" cy="501395"/>
            </a:xfrm>
            <a:prstGeom prst="rect">
              <a:avLst/>
            </a:prstGeom>
          </p:spPr>
        </p:pic>
        <p:sp>
          <p:nvSpPr>
            <p:cNvPr id="11" name="textbox 44"/>
            <p:cNvSpPr/>
            <p:nvPr/>
          </p:nvSpPr>
          <p:spPr>
            <a:xfrm>
              <a:off x="-12700" y="-12700"/>
              <a:ext cx="2886710" cy="5270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2000"/>
                </a:lnSpc>
              </a:pPr>
              <a:endParaRPr lang="zh-CN" sz="2100" kern="0" spc="20" dirty="0">
                <a:solidFill>
                  <a:srgbClr val="FFFFFF">
                    <a:alpha val="100000"/>
                  </a:srgbClr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</a:endParaRPr>
            </a:p>
          </p:txBody>
        </p:sp>
      </p:grp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114935" y="166370"/>
            <a:ext cx="24276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000" b="1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</a:t>
            </a:r>
            <a:r>
              <a:rPr lang="en-US" sz="2000" b="1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sz="2000" b="1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 </a:t>
            </a:r>
            <a:r>
              <a:rPr lang="zh-CN" sz="2000" b="1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账户安全</a:t>
            </a:r>
            <a:endParaRPr lang="zh-CN" sz="2000" b="1" kern="0" spc="2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textbox 8"/>
          <p:cNvSpPr/>
          <p:nvPr/>
        </p:nvSpPr>
        <p:spPr>
          <a:xfrm>
            <a:off x="0" y="6496811"/>
            <a:ext cx="9903459" cy="361315"/>
          </a:xfrm>
          <a:prstGeom prst="rect">
            <a:avLst/>
          </a:prstGeom>
          <a:solidFill>
            <a:srgbClr val="3C65A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55625" algn="l" rtl="0" eaLnBrk="0">
              <a:lnSpc>
                <a:spcPts val="1590"/>
              </a:lnSpc>
              <a:spcBef>
                <a:spcPts val="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HarmonyOS Sans SC Black" panose="00000A00000000000000" charset="-122"/>
                <a:ea typeface="HarmonyOS Sans SC Black" panose="00000A00000000000000" charset="-122"/>
                <a:cs typeface="HarmonyOS Sans SC Black" panose="00000A00000000000000" charset="-122"/>
              </a:rPr>
              <a:t>天津市中小学教师培训信息化综合服务平台</a:t>
            </a:r>
            <a:endParaRPr lang="zh-CN" altLang="en-US" sz="1200" dirty="0">
              <a:solidFill>
                <a:schemeClr val="bg1"/>
              </a:solidFill>
              <a:latin typeface="HarmonyOS Sans SC Black" panose="00000A00000000000000" charset="-122"/>
              <a:ea typeface="HarmonyOS Sans SC Black" panose="00000A00000000000000" charset="-122"/>
              <a:cs typeface="HarmonyOS Sans SC Black" panose="00000A00000000000000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0.02992125984251,&quot;left&quot;:0.020000000000027284,&quot;top&quot;:7.849999999999997,&quot;width&quot;:779.7799212598424}"/>
</p:tagLst>
</file>

<file path=ppt/tags/tag2.xml><?xml version="1.0" encoding="utf-8"?>
<p:tagLst xmlns:p="http://schemas.openxmlformats.org/presentationml/2006/main">
  <p:tag name="KSO_WM_DIAGRAM_VIRTUALLY_FRAME" val="{&quot;height&quot;:40.05,&quot;left&quot;:0.020000000000027284,&quot;top&quot;:7.849999999999997,&quot;width&quot;:779.78}"/>
</p:tagLst>
</file>

<file path=ppt/tags/tag3.xml><?xml version="1.0" encoding="utf-8"?>
<p:tagLst xmlns:p="http://schemas.openxmlformats.org/presentationml/2006/main">
  <p:tag name="KSO_WM_DIAGRAM_VIRTUALLY_FRAME" val="{&quot;height&quot;:40.05,&quot;left&quot;:0.020000000000027284,&quot;top&quot;:7.849999999999997,&quot;width&quot;:779.78}"/>
</p:tagLst>
</file>

<file path=ppt/tags/tag4.xml><?xml version="1.0" encoding="utf-8"?>
<p:tagLst xmlns:p="http://schemas.openxmlformats.org/presentationml/2006/main">
  <p:tag name="KSO_WM_DIAGRAM_VIRTUALLY_FRAME" val="{&quot;height&quot;:40.02992125984251,&quot;left&quot;:0.020000000000027284,&quot;top&quot;:7.849999999999997,&quot;width&quot;:779.7799212598424}"/>
</p:tagLst>
</file>

<file path=ppt/tags/tag5.xml><?xml version="1.0" encoding="utf-8"?>
<p:tagLst xmlns:p="http://schemas.openxmlformats.org/presentationml/2006/main">
  <p:tag name="KSO_WM_DIAGRAM_VIRTUALLY_FRAME" val="{&quot;height&quot;:40.05,&quot;left&quot;:0.020000000000027284,&quot;top&quot;:7.849999999999997,&quot;width&quot;:779.78}"/>
</p:tagLst>
</file>

<file path=ppt/tags/tag6.xml><?xml version="1.0" encoding="utf-8"?>
<p:tagLst xmlns:p="http://schemas.openxmlformats.org/presentationml/2006/main">
  <p:tag name="KSO_WM_DIAGRAM_VIRTUALLY_FRAME" val="{&quot;height&quot;:40.05,&quot;left&quot;:0.020000000000027284,&quot;top&quot;:7.849999999999997,&quot;width&quot;:779.78}"/>
</p:tagLst>
</file>

<file path=ppt/tags/tag7.xml><?xml version="1.0" encoding="utf-8"?>
<p:tagLst xmlns:p="http://schemas.openxmlformats.org/presentationml/2006/main">
  <p:tag name="KSO_WM_DIAGRAM_VIRTUALLY_FRAME" val="{&quot;height&quot;:40.02992125984251,&quot;left&quot;:0.020000000000027284,&quot;top&quot;:7.849999999999997,&quot;width&quot;:779.7799212598424}"/>
</p:tagLst>
</file>

<file path=ppt/tags/tag8.xml><?xml version="1.0" encoding="utf-8"?>
<p:tagLst xmlns:p="http://schemas.openxmlformats.org/presentationml/2006/main">
  <p:tag name="KSO_WM_DIAGRAM_VIRTUALLY_FRAME" val="{&quot;height&quot;:40.05,&quot;left&quot;:0.020000000000027284,&quot;top&quot;:7.849999999999997,&quot;width&quot;:779.78}"/>
</p:tagLst>
</file>

<file path=ppt/tags/tag9.xml><?xml version="1.0" encoding="utf-8"?>
<p:tagLst xmlns:p="http://schemas.openxmlformats.org/presentationml/2006/main">
  <p:tag name="KSO_WM_DIAGRAM_VIRTUALLY_FRAME" val="{&quot;height&quot;:40.05,&quot;left&quot;:0.020000000000027284,&quot;top&quot;:7.849999999999997,&quot;width&quot;:779.78}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1264</Words>
  <Application>WPS 演示</Application>
  <PresentationFormat/>
  <Paragraphs>133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Arial</vt:lpstr>
      <vt:lpstr>微软雅黑</vt:lpstr>
      <vt:lpstr>HarmonyOS Sans SC Black</vt:lpstr>
      <vt:lpstr>HarmonyOS Sans SC</vt:lpstr>
      <vt:lpstr>HarmonyOS Sans SC Medium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慧儿</cp:lastModifiedBy>
  <cp:revision>89</cp:revision>
  <dcterms:created xsi:type="dcterms:W3CDTF">2026-06-11T06:21:00Z</dcterms:created>
  <dcterms:modified xsi:type="dcterms:W3CDTF">2026-06-18T07:33:57Z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wqlLaW5nc29mdCBQREYgdG8gV1BTIDEyMA</vt:lpwstr>
  </property>
  <property fmtid="{D5CDD505-2E9C-101B-9397-08002B2CF9AE}" pid="3" name="Created">
    <vt:filetime>2026-06-17T05:44:07Z</vt:filetime>
  </property>
  <property fmtid="{D5CDD505-2E9C-101B-9397-08002B2CF9AE}" pid="4" name="KSOProductBuildVer">
    <vt:lpwstr>2052-12.1.0.26895</vt:lpwstr>
  </property>
  <property fmtid="{D5CDD505-2E9C-101B-9397-08002B2CF9AE}" pid="5" name="ICV">
    <vt:lpwstr>E075191D8E8B4CA7B7D522FD89590A1C_13</vt:lpwstr>
  </property>
</Properties>
</file>